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74" r:id="rId2"/>
    <p:sldId id="258" r:id="rId3"/>
    <p:sldId id="259" r:id="rId4"/>
    <p:sldId id="261" r:id="rId5"/>
    <p:sldId id="260" r:id="rId6"/>
    <p:sldId id="262" r:id="rId7"/>
    <p:sldId id="263" r:id="rId8"/>
    <p:sldId id="264" r:id="rId9"/>
    <p:sldId id="265" r:id="rId10"/>
    <p:sldId id="276" r:id="rId11"/>
    <p:sldId id="277" r:id="rId12"/>
    <p:sldId id="268" r:id="rId13"/>
    <p:sldId id="273" r:id="rId14"/>
    <p:sldId id="271" r:id="rId15"/>
    <p:sldId id="272" r:id="rId16"/>
    <p:sldId id="278" r:id="rId17"/>
    <p:sldId id="27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Michelle Owen" initials="MO" lastIdx="9" clrIdx="2">
    <p:extLst/>
  </p:cmAuthor>
  <p:cmAuthor id="4" name="Michelle Owen" initials="MO [2]" lastIdx="7"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2"/>
    <p:restoredTop sz="84947" autoAdjust="0"/>
  </p:normalViewPr>
  <p:slideViewPr>
    <p:cSldViewPr snapToGrid="0" snapToObjects="1">
      <p:cViewPr>
        <p:scale>
          <a:sx n="100" d="100"/>
          <a:sy n="100" d="100"/>
        </p:scale>
        <p:origin x="23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C0308-F9A5-FD48-A3E9-B9D378ADA47C}" type="datetimeFigureOut">
              <a:rPr lang="en-US" smtClean="0"/>
              <a:t>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32D41-2323-E046-993A-2AAACB3A3E94}" type="slidenum">
              <a:rPr lang="en-US" smtClean="0"/>
              <a:t>‹#›</a:t>
            </a:fld>
            <a:endParaRPr lang="en-US"/>
          </a:p>
        </p:txBody>
      </p:sp>
    </p:spTree>
    <p:extLst>
      <p:ext uri="{BB962C8B-B14F-4D97-AF65-F5344CB8AC3E}">
        <p14:creationId xmlns:p14="http://schemas.microsoft.com/office/powerpoint/2010/main" val="1333234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a:t>
            </a:r>
          </a:p>
          <a:p>
            <a:endParaRPr lang="en-US" dirty="0" smtClean="0"/>
          </a:p>
          <a:p>
            <a:pPr marL="228600" indent="-228600">
              <a:buAutoNum type="arabicPeriod"/>
            </a:pPr>
            <a:r>
              <a:rPr lang="en-US" dirty="0" smtClean="0"/>
              <a:t>Who C4ADS is</a:t>
            </a:r>
          </a:p>
          <a:p>
            <a:pPr marL="228600" indent="-228600">
              <a:buAutoNum type="arabicPeriod"/>
            </a:pPr>
            <a:r>
              <a:rPr lang="en-US" dirty="0" smtClean="0"/>
              <a:t>Description</a:t>
            </a:r>
            <a:r>
              <a:rPr lang="en-US" baseline="0" dirty="0" smtClean="0"/>
              <a:t> of ROUTES</a:t>
            </a:r>
          </a:p>
          <a:p>
            <a:pPr marL="228600" indent="-228600">
              <a:buAutoNum type="arabicPeriod"/>
            </a:pPr>
            <a:r>
              <a:rPr lang="en-US" baseline="0" dirty="0" smtClean="0"/>
              <a:t>Geographic spread of illegal wildlife trafficking</a:t>
            </a:r>
          </a:p>
          <a:p>
            <a:pPr marL="228600" indent="-228600">
              <a:buAutoNum type="arabicPeriod"/>
            </a:pPr>
            <a:r>
              <a:rPr lang="en-US" baseline="0" dirty="0" smtClean="0"/>
              <a:t>Illegal wildlife trafficking routes and methods used by traffickers</a:t>
            </a:r>
          </a:p>
          <a:p>
            <a:pPr marL="228600" indent="-228600">
              <a:buAutoNum type="arabicPeriod"/>
            </a:pPr>
            <a:r>
              <a:rPr lang="en-US" baseline="0" dirty="0" smtClean="0"/>
              <a:t>Case studies/examples </a:t>
            </a:r>
          </a:p>
          <a:p>
            <a:pPr marL="228600" indent="-228600">
              <a:buAutoNum type="arabicPeriod"/>
            </a:pPr>
            <a:r>
              <a:rPr lang="en-US" baseline="0" dirty="0" smtClean="0"/>
              <a:t>Legislation</a:t>
            </a:r>
          </a:p>
          <a:p>
            <a:pPr marL="228600" indent="-228600">
              <a:buAutoNum type="arabicPeriod"/>
            </a:pPr>
            <a:r>
              <a:rPr lang="en-US" baseline="0" dirty="0" smtClean="0"/>
              <a:t>Recommendations</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1</a:t>
            </a:fld>
            <a:endParaRPr lang="en-US"/>
          </a:p>
        </p:txBody>
      </p:sp>
    </p:spTree>
    <p:extLst>
      <p:ext uri="{BB962C8B-B14F-4D97-AF65-F5344CB8AC3E}">
        <p14:creationId xmlns:p14="http://schemas.microsoft.com/office/powerpoint/2010/main" val="821598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our analysis, we compiled a list of common</a:t>
            </a:r>
            <a:r>
              <a:rPr lang="en-US" baseline="0" dirty="0" smtClean="0"/>
              <a:t> MOs we saw used by wildlife traffickers. First of all, we noticed that even though we frequently hear that wildlife trafficking in the aviation sector is a cargo issue, we found that wildlife was most often moved by luggage. Second, many of the common MOs we identified are frequently used by different types of traffickers.</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10</a:t>
            </a:fld>
            <a:endParaRPr lang="en-US"/>
          </a:p>
        </p:txBody>
      </p:sp>
    </p:spTree>
    <p:extLst>
      <p:ext uri="{BB962C8B-B14F-4D97-AF65-F5344CB8AC3E}">
        <p14:creationId xmlns:p14="http://schemas.microsoft.com/office/powerpoint/2010/main" val="77759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in July 2013, 34 kg of ivory was found hidden in chocolate in Macau after an official</a:t>
            </a:r>
            <a:r>
              <a:rPr lang="en-US" baseline="0" dirty="0" smtClean="0"/>
              <a:t> noticed that the shipment’s weight was unusual for chocolate</a:t>
            </a:r>
            <a:r>
              <a:rPr lang="en-US" dirty="0" smtClean="0"/>
              <a:t>. Only one year</a:t>
            </a:r>
            <a:r>
              <a:rPr lang="en-US" baseline="0" dirty="0" smtClean="0"/>
              <a:t> earlier, meth had been found hidden in chocolate bars in LA – essentially the same MO.</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11</a:t>
            </a:fld>
            <a:endParaRPr lang="en-US"/>
          </a:p>
        </p:txBody>
      </p:sp>
    </p:spTree>
    <p:extLst>
      <p:ext uri="{BB962C8B-B14F-4D97-AF65-F5344CB8AC3E}">
        <p14:creationId xmlns:p14="http://schemas.microsoft.com/office/powerpoint/2010/main" val="1009072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our analysis, we found a number of seizures that displayed</a:t>
            </a:r>
            <a:r>
              <a:rPr lang="en-US" baseline="0" dirty="0" smtClean="0"/>
              <a:t> one or more red flag indicator. In this case, 608 kg of ivory was found in May 2015 in Entebbe that showed multiple common signs of an illicit shipment. First, the flight route of the two shipments involved: Entebbe is a common origin/transit for ivory, and Istanbul is sometimes used as a transit point for ivory. LHR and SIN were probably additional transit points, and both airports are occasionally used for transiting illicit goods (both are well-connected airports, and passengers/luggage/cargo generally can’t be screened in transit). Both shipments were declared as “parts” or “equipment,” which is a common declaration for illicit shipments, alongside things like “plastic scrap” and “used tires.” But the paperwork for the shipment was perhaps most interesting. The consignor and consignee displayed characteristics of a shell company (generic names, no identifiable trade activity), and were seemingly engaged in high-risk TBML industries (used tires, used cars, etc.). The weight on the shipment paperwork was also incorrect, and someone had written the correct weight on the paperwork in pen as a full 100 kg above declared weight. We also found through our analysis that the network that moved this shipment had moved leopards, servals, pangolins, and organs in the past.</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12</a:t>
            </a:fld>
            <a:endParaRPr lang="en-US"/>
          </a:p>
        </p:txBody>
      </p:sp>
    </p:spTree>
    <p:extLst>
      <p:ext uri="{BB962C8B-B14F-4D97-AF65-F5344CB8AC3E}">
        <p14:creationId xmlns:p14="http://schemas.microsoft.com/office/powerpoint/2010/main" val="67983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of these examples illustrates one or more red flags or interesting developments in wildlife trafficking. 1. The suspect was a drug mule, but had been asked to move turtles instead of ketamine (one of the drugs he usually moved, and frequently used to sedate trafficked animals). Madurai had been associated with drugs and gold until this point, and officials believed the traffickers thought the authorities in Madurai would not be looking for reptiles (this was their first reptile seizure). Madurai was also growing in size at the time, and adding on new routes, which traffickers often exploit. 2. The suspect in this case runs a reptile business, and sells hundreds of reptile (some protected species) and even one mammal online. He has advertised that he possesses dozens of CITES permits, even though he has been caught smuggling before. He often states that many of his clients are in the US, and posts photos of crates of animals in front of Lufthansa Animal Lounge. 3. Similar to the ivory seizures from before, so very quickly, this is another example of a circuitous transit route through hubs being used by a wildlife trafficker. “Marble pieces” is another common declaration for ivory. 4. Finches are very, very commonly flown between Guyana and NYC, always in very similar ways (either hair curlers or toilet paper rolls in their clothes or hand baggage). In this particular case, the suspect had been caught smuggling finches on the same route 4 times previously, and he is one of many doing the exact same thing. And yet they are able to continue to operate. </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13</a:t>
            </a:fld>
            <a:endParaRPr lang="en-US"/>
          </a:p>
        </p:txBody>
      </p:sp>
    </p:spTree>
    <p:extLst>
      <p:ext uri="{BB962C8B-B14F-4D97-AF65-F5344CB8AC3E}">
        <p14:creationId xmlns:p14="http://schemas.microsoft.com/office/powerpoint/2010/main" val="13572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can we do about this</a:t>
            </a:r>
            <a:r>
              <a:rPr lang="en-US" baseline="0" dirty="0" smtClean="0"/>
              <a:t> issue? There are national laws and international legal frameworks in place that give enforcement authorities fairly broad powers to go after wildlife traffickers (although of course varies from country to country). CITES provides countries with a way to monitor the international trade in certain species. Traffickers operating in violation of CITES can be prosecuted in many countries, including the US, where the Lacy Act enforces civil and criminal penalties for the illegal trade of wildlife protected under US law or CITES. US also has the END Act, which allows the State Dep and USAID to develop programs to increase the capacity of wildlife LE/customs/etc. and to combat the transnational illegal wildlife trade in general.</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14</a:t>
            </a:fld>
            <a:endParaRPr lang="en-US"/>
          </a:p>
        </p:txBody>
      </p:sp>
    </p:spTree>
    <p:extLst>
      <p:ext uri="{BB962C8B-B14F-4D97-AF65-F5344CB8AC3E}">
        <p14:creationId xmlns:p14="http://schemas.microsoft.com/office/powerpoint/2010/main" val="96691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these laws and legal frameworks</a:t>
            </a:r>
            <a:r>
              <a:rPr lang="en-US" baseline="0" dirty="0" smtClean="0"/>
              <a:t> exist, wildlife trafficking clearly remains a problem. In response, we developed recommendations based on what we found to still be lacking in the air transport sector. Our recommendations are designed for use by enforcement and by the private sector. In terms of enforcement, we primarily stressed that the proper procedures should be in place to deal with instances of potential illegal wildlife trafficking, and that seizures and seizure information should be properly documented and stored. Ideally, some of this information would be shared publicly to inform analyses like our own, and could be used to illustrate enforcement’s successes and attention to wildlife trafficking. Although it isn’t the private sector’s responsibility to enforce wildlife laws, the private sector can reduce exposure to wildlife trafficking and help to fix the problem by increasing awareness within the private sector, especially if procedures are in place for employees to appropriately react to and report suspected wildlife trafficking instances to the relevant authorities. Overall, want to stress that strengthening awareness of this issue and procedures to deal with these trafficking methods will have an impact on not only wildlife trafficking, but also on other crime types that are currently benefiting from the same loopholes. Our analysis clearly shows that this is a global issue that relies on criminal trafficking methods and low penalties to get by. To combat it effectively, the public sector, private sector, and government will need an international, collaborative approach. </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15</a:t>
            </a:fld>
            <a:endParaRPr lang="en-US"/>
          </a:p>
        </p:txBody>
      </p:sp>
    </p:spTree>
    <p:extLst>
      <p:ext uri="{BB962C8B-B14F-4D97-AF65-F5344CB8AC3E}">
        <p14:creationId xmlns:p14="http://schemas.microsoft.com/office/powerpoint/2010/main" val="538008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C4ADS is a small non-profit</a:t>
            </a:r>
            <a:r>
              <a:rPr lang="en-US" baseline="0" dirty="0" smtClean="0"/>
              <a:t> based in DC and focused on transnational organized crime. We specialize in collecting information in the open source, analyzing it, and packaging it for use by law enforcement or our public and private sector partners. We rely on talented multi-lingual analysts with experience abroad, have access to a wide variety of data sources, and partner with certain tech providers to enhance our analysis. Although our usual goal is LE action, we also can analyze trends and modus operandi associated with different types of transnational crime, which we have been doing for the USAID-ROUTES Partnership.</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2</a:t>
            </a:fld>
            <a:endParaRPr lang="en-US"/>
          </a:p>
        </p:txBody>
      </p:sp>
    </p:spTree>
    <p:extLst>
      <p:ext uri="{BB962C8B-B14F-4D97-AF65-F5344CB8AC3E}">
        <p14:creationId xmlns:p14="http://schemas.microsoft.com/office/powerpoint/2010/main" val="2116994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USAID ROUTES Partnership is dedicated to reducing</a:t>
            </a:r>
            <a:r>
              <a:rPr lang="en-US" baseline="0" dirty="0" smtClean="0"/>
              <a:t> wildlife trafficking through legal transportation supply chains. In the first couple years of the project, we are focused on the air transport sector specifically. Under the Partnership, C4ADS is leading Objective 1, which provides the data and analytics that help to guide the efforts of the rest of the ROUTES Partners. In Y1, we began compiling seizure data for ivory, rhino horn, reptiles, and birds to identify trafficking hotspots, trends, and the modus operandi used by wildlife traffickers to identify remaining gaps in the air sector. We analyzed the compiled data and found that wildlife trafficking is truly global in nature, and that large international hub airports are the most likely to be exploited by traffickers. We also found that geographic location was a large factor in an airport’s vulnerability to wildlife trafficking.</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3</a:t>
            </a:fld>
            <a:endParaRPr lang="en-US"/>
          </a:p>
        </p:txBody>
      </p:sp>
    </p:spTree>
    <p:extLst>
      <p:ext uri="{BB962C8B-B14F-4D97-AF65-F5344CB8AC3E}">
        <p14:creationId xmlns:p14="http://schemas.microsoft.com/office/powerpoint/2010/main" val="82447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 map representing all trafficking instances (successful</a:t>
            </a:r>
            <a:r>
              <a:rPr lang="en-US" baseline="0" dirty="0" smtClean="0"/>
              <a:t> or planned wildlife trafficking attempts) </a:t>
            </a:r>
            <a:r>
              <a:rPr lang="en-US" dirty="0" smtClean="0"/>
              <a:t>within our database between January</a:t>
            </a:r>
            <a:r>
              <a:rPr lang="en-US" baseline="0" dirty="0" smtClean="0"/>
              <a:t> 2009 and August 2016. Many believe wildlife trafficking to be an Africa-Asia issue, but our data shows how truly global wildlife trafficking has become. China is clearly prominent here, for the most part due its role in the ivory and rhino horn trades. We also see more unusual regions, like the Middle East, Europe, Americas, and even Australia coming up here, in part because of the importance of transit regions (Europe, Middle East), and in part because of the live animal trade (Europe, Middle East, Americas, Australia).</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4</a:t>
            </a:fld>
            <a:endParaRPr lang="en-US"/>
          </a:p>
        </p:txBody>
      </p:sp>
    </p:spTree>
    <p:extLst>
      <p:ext uri="{BB962C8B-B14F-4D97-AF65-F5344CB8AC3E}">
        <p14:creationId xmlns:p14="http://schemas.microsoft.com/office/powerpoint/2010/main" val="454351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flight routes recorded in our database. Again we can see the global nature of wildlife trafficking</a:t>
            </a:r>
            <a:r>
              <a:rPr lang="en-US" baseline="0" dirty="0" smtClean="0"/>
              <a:t> by air, as well as reliance on prominent transit hubs. For example, we can clearly see Nairobi, Dubai, Charles de Gaulle, and SE Asian airports like Bangkok, which are all transit hubs for their respective regions. The prominence of these airports suggests that focusing more on these points could have a large impact on the operations of wildlife traffickers.</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5</a:t>
            </a:fld>
            <a:endParaRPr lang="en-US"/>
          </a:p>
        </p:txBody>
      </p:sp>
    </p:spTree>
    <p:extLst>
      <p:ext uri="{BB962C8B-B14F-4D97-AF65-F5344CB8AC3E}">
        <p14:creationId xmlns:p14="http://schemas.microsoft.com/office/powerpoint/2010/main" val="778345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ivory, we see a clear Africa -&gt; Asia flow.</a:t>
            </a:r>
            <a:r>
              <a:rPr lang="en-US" baseline="0" dirty="0" smtClean="0"/>
              <a:t> East Africa is clearly significant as both an origin and transit region, and we see flights concentrating in East African hubs on their way to Asia. We also see the Middle East and Europe used as transit regions for ivory moving from Africa to Asia – Europe seems to be increasingly used by traffickers trying to arrive in Asia from less conspicuous airports. We see these tactics used by rhino horn traffickers as well.</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6</a:t>
            </a:fld>
            <a:endParaRPr lang="en-US"/>
          </a:p>
        </p:txBody>
      </p:sp>
    </p:spTree>
    <p:extLst>
      <p:ext uri="{BB962C8B-B14F-4D97-AF65-F5344CB8AC3E}">
        <p14:creationId xmlns:p14="http://schemas.microsoft.com/office/powerpoint/2010/main" val="585327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rhino horn map looks a lot like the ivory map, but rhino horn routes are far more concentrated, since rhino populations are significantly smaller than elephant populations. We can see a clear shift to Southern Africa (although Nairobi, Europe, and the Middle East are still used as transit regions), and the concentration of destinations in a few Asian airports (mostly in China and Vietnam).</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7</a:t>
            </a:fld>
            <a:endParaRPr lang="en-US"/>
          </a:p>
        </p:txBody>
      </p:sp>
    </p:spTree>
    <p:extLst>
      <p:ext uri="{BB962C8B-B14F-4D97-AF65-F5344CB8AC3E}">
        <p14:creationId xmlns:p14="http://schemas.microsoft.com/office/powerpoint/2010/main" val="1605949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reptile map is clearly more geographically</a:t>
            </a:r>
            <a:r>
              <a:rPr lang="en-US" baseline="0" dirty="0" smtClean="0"/>
              <a:t> diverse </a:t>
            </a:r>
            <a:r>
              <a:rPr lang="en-US" dirty="0" smtClean="0"/>
              <a:t>than either</a:t>
            </a:r>
            <a:r>
              <a:rPr lang="en-US" baseline="0" dirty="0" smtClean="0"/>
              <a:t> ivory or rhino horn, which makes sense given that reptiles can be sourced from virtually all over the world. The biggest region for reptiles is South/SE Asia, where the reptile trade is primarily driven by the trade in black pond turtles and Indian star tortoises (both endangered). Other prominent regions include Europe (destination), Middle East (transit, destination), and Americas (origin, destination). </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8</a:t>
            </a:fld>
            <a:endParaRPr lang="en-US"/>
          </a:p>
        </p:txBody>
      </p:sp>
    </p:spTree>
    <p:extLst>
      <p:ext uri="{BB962C8B-B14F-4D97-AF65-F5344CB8AC3E}">
        <p14:creationId xmlns:p14="http://schemas.microsoft.com/office/powerpoint/2010/main" val="128129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far the most diverse category.</a:t>
            </a:r>
            <a:r>
              <a:rPr lang="en-US" baseline="0" dirty="0" smtClean="0"/>
              <a:t> Like reptiles, birds can come from almost anywhere. Africa’s diminished role in the reptiles database almost entirely disappears in the birds database, and the Middle East, Europe, and the Americas become the biggest players. There are far more direct flights (Guyana -&gt; NYC is particularly prominent) in this category as well, since birds are vulnerable to changes in temperature and pressure and are therefore hard to smuggle. We also see more domestic flights, particularly in Brazil and Russia, as birds are moved from more remote airports to airports in Sao Paulo, Moscow, etc. Finally, bird trafficking poses a health risk to the airline industry/enforcement/the public unlike the other categories; we found that 38% of bird seizures originated in one of 49 countries with “highly pathogenic” avian influenza according to the USDA.</a:t>
            </a:r>
            <a:endParaRPr lang="en-US" dirty="0"/>
          </a:p>
        </p:txBody>
      </p:sp>
      <p:sp>
        <p:nvSpPr>
          <p:cNvPr id="4" name="Slide Number Placeholder 3"/>
          <p:cNvSpPr>
            <a:spLocks noGrp="1"/>
          </p:cNvSpPr>
          <p:nvPr>
            <p:ph type="sldNum" sz="quarter" idx="10"/>
          </p:nvPr>
        </p:nvSpPr>
        <p:spPr/>
        <p:txBody>
          <a:bodyPr/>
          <a:lstStyle/>
          <a:p>
            <a:fld id="{95232D41-2323-E046-993A-2AAACB3A3E94}" type="slidenum">
              <a:rPr lang="en-US" smtClean="0"/>
              <a:t>9</a:t>
            </a:fld>
            <a:endParaRPr lang="en-US"/>
          </a:p>
        </p:txBody>
      </p:sp>
    </p:spTree>
    <p:extLst>
      <p:ext uri="{BB962C8B-B14F-4D97-AF65-F5344CB8AC3E}">
        <p14:creationId xmlns:p14="http://schemas.microsoft.com/office/powerpoint/2010/main" val="1966221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15F106-5E1C-8743-A898-F7EDBF843922}" type="datetimeFigureOut">
              <a:rPr lang="en-US" smtClean="0"/>
              <a:t>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74554-567A-C447-9908-BCD8BC417416}" type="slidenum">
              <a:rPr lang="en-US" smtClean="0"/>
              <a:t>‹#›</a:t>
            </a:fld>
            <a:endParaRPr lang="en-US"/>
          </a:p>
        </p:txBody>
      </p:sp>
    </p:spTree>
    <p:extLst>
      <p:ext uri="{BB962C8B-B14F-4D97-AF65-F5344CB8AC3E}">
        <p14:creationId xmlns:p14="http://schemas.microsoft.com/office/powerpoint/2010/main" val="1106330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15F106-5E1C-8743-A898-F7EDBF843922}" type="datetimeFigureOut">
              <a:rPr lang="en-US" smtClean="0"/>
              <a:t>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74554-567A-C447-9908-BCD8BC417416}" type="slidenum">
              <a:rPr lang="en-US" smtClean="0"/>
              <a:t>‹#›</a:t>
            </a:fld>
            <a:endParaRPr lang="en-US"/>
          </a:p>
        </p:txBody>
      </p:sp>
    </p:spTree>
    <p:extLst>
      <p:ext uri="{BB962C8B-B14F-4D97-AF65-F5344CB8AC3E}">
        <p14:creationId xmlns:p14="http://schemas.microsoft.com/office/powerpoint/2010/main" val="492789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15F106-5E1C-8743-A898-F7EDBF843922}" type="datetimeFigureOut">
              <a:rPr lang="en-US" smtClean="0"/>
              <a:t>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74554-567A-C447-9908-BCD8BC417416}" type="slidenum">
              <a:rPr lang="en-US" smtClean="0"/>
              <a:t>‹#›</a:t>
            </a:fld>
            <a:endParaRPr lang="en-US"/>
          </a:p>
        </p:txBody>
      </p:sp>
    </p:spTree>
    <p:extLst>
      <p:ext uri="{BB962C8B-B14F-4D97-AF65-F5344CB8AC3E}">
        <p14:creationId xmlns:p14="http://schemas.microsoft.com/office/powerpoint/2010/main" val="160905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15F106-5E1C-8743-A898-F7EDBF843922}" type="datetimeFigureOut">
              <a:rPr lang="en-US" smtClean="0"/>
              <a:t>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74554-567A-C447-9908-BCD8BC417416}" type="slidenum">
              <a:rPr lang="en-US" smtClean="0"/>
              <a:t>‹#›</a:t>
            </a:fld>
            <a:endParaRPr lang="en-US"/>
          </a:p>
        </p:txBody>
      </p:sp>
    </p:spTree>
    <p:extLst>
      <p:ext uri="{BB962C8B-B14F-4D97-AF65-F5344CB8AC3E}">
        <p14:creationId xmlns:p14="http://schemas.microsoft.com/office/powerpoint/2010/main" val="118539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15F106-5E1C-8743-A898-F7EDBF843922}" type="datetimeFigureOut">
              <a:rPr lang="en-US" smtClean="0"/>
              <a:t>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74554-567A-C447-9908-BCD8BC417416}" type="slidenum">
              <a:rPr lang="en-US" smtClean="0"/>
              <a:t>‹#›</a:t>
            </a:fld>
            <a:endParaRPr lang="en-US"/>
          </a:p>
        </p:txBody>
      </p:sp>
    </p:spTree>
    <p:extLst>
      <p:ext uri="{BB962C8B-B14F-4D97-AF65-F5344CB8AC3E}">
        <p14:creationId xmlns:p14="http://schemas.microsoft.com/office/powerpoint/2010/main" val="789300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15F106-5E1C-8743-A898-F7EDBF843922}" type="datetimeFigureOut">
              <a:rPr lang="en-US" smtClean="0"/>
              <a:t>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74554-567A-C447-9908-BCD8BC417416}" type="slidenum">
              <a:rPr lang="en-US" smtClean="0"/>
              <a:t>‹#›</a:t>
            </a:fld>
            <a:endParaRPr lang="en-US"/>
          </a:p>
        </p:txBody>
      </p:sp>
    </p:spTree>
    <p:extLst>
      <p:ext uri="{BB962C8B-B14F-4D97-AF65-F5344CB8AC3E}">
        <p14:creationId xmlns:p14="http://schemas.microsoft.com/office/powerpoint/2010/main" val="767419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15F106-5E1C-8743-A898-F7EDBF843922}" type="datetimeFigureOut">
              <a:rPr lang="en-US" smtClean="0"/>
              <a:t>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74554-567A-C447-9908-BCD8BC417416}" type="slidenum">
              <a:rPr lang="en-US" smtClean="0"/>
              <a:t>‹#›</a:t>
            </a:fld>
            <a:endParaRPr lang="en-US"/>
          </a:p>
        </p:txBody>
      </p:sp>
    </p:spTree>
    <p:extLst>
      <p:ext uri="{BB962C8B-B14F-4D97-AF65-F5344CB8AC3E}">
        <p14:creationId xmlns:p14="http://schemas.microsoft.com/office/powerpoint/2010/main" val="230214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15F106-5E1C-8743-A898-F7EDBF843922}" type="datetimeFigureOut">
              <a:rPr lang="en-US" smtClean="0"/>
              <a:t>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74554-567A-C447-9908-BCD8BC417416}" type="slidenum">
              <a:rPr lang="en-US" smtClean="0"/>
              <a:t>‹#›</a:t>
            </a:fld>
            <a:endParaRPr lang="en-US"/>
          </a:p>
        </p:txBody>
      </p:sp>
    </p:spTree>
    <p:extLst>
      <p:ext uri="{BB962C8B-B14F-4D97-AF65-F5344CB8AC3E}">
        <p14:creationId xmlns:p14="http://schemas.microsoft.com/office/powerpoint/2010/main" val="1601439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15F106-5E1C-8743-A898-F7EDBF843922}" type="datetimeFigureOut">
              <a:rPr lang="en-US" smtClean="0"/>
              <a:t>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74554-567A-C447-9908-BCD8BC417416}" type="slidenum">
              <a:rPr lang="en-US" smtClean="0"/>
              <a:t>‹#›</a:t>
            </a:fld>
            <a:endParaRPr lang="en-US"/>
          </a:p>
        </p:txBody>
      </p:sp>
    </p:spTree>
    <p:extLst>
      <p:ext uri="{BB962C8B-B14F-4D97-AF65-F5344CB8AC3E}">
        <p14:creationId xmlns:p14="http://schemas.microsoft.com/office/powerpoint/2010/main" val="987515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15F106-5E1C-8743-A898-F7EDBF843922}" type="datetimeFigureOut">
              <a:rPr lang="en-US" smtClean="0"/>
              <a:t>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74554-567A-C447-9908-BCD8BC417416}" type="slidenum">
              <a:rPr lang="en-US" smtClean="0"/>
              <a:t>‹#›</a:t>
            </a:fld>
            <a:endParaRPr lang="en-US"/>
          </a:p>
        </p:txBody>
      </p:sp>
    </p:spTree>
    <p:extLst>
      <p:ext uri="{BB962C8B-B14F-4D97-AF65-F5344CB8AC3E}">
        <p14:creationId xmlns:p14="http://schemas.microsoft.com/office/powerpoint/2010/main" val="1416174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15F106-5E1C-8743-A898-F7EDBF843922}" type="datetimeFigureOut">
              <a:rPr lang="en-US" smtClean="0"/>
              <a:t>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74554-567A-C447-9908-BCD8BC417416}" type="slidenum">
              <a:rPr lang="en-US" smtClean="0"/>
              <a:t>‹#›</a:t>
            </a:fld>
            <a:endParaRPr lang="en-US"/>
          </a:p>
        </p:txBody>
      </p:sp>
    </p:spTree>
    <p:extLst>
      <p:ext uri="{BB962C8B-B14F-4D97-AF65-F5344CB8AC3E}">
        <p14:creationId xmlns:p14="http://schemas.microsoft.com/office/powerpoint/2010/main" val="10809903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5F106-5E1C-8743-A898-F7EDBF843922}" type="datetimeFigureOut">
              <a:rPr lang="en-US" smtClean="0"/>
              <a:t>6/20/17</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74554-567A-C447-9908-BCD8BC417416}" type="slidenum">
              <a:rPr lang="en-US" smtClean="0"/>
              <a:t>‹#›</a:t>
            </a:fld>
            <a:endParaRPr lang="en-US"/>
          </a:p>
        </p:txBody>
      </p:sp>
    </p:spTree>
    <p:extLst>
      <p:ext uri="{BB962C8B-B14F-4D97-AF65-F5344CB8AC3E}">
        <p14:creationId xmlns:p14="http://schemas.microsoft.com/office/powerpoint/2010/main" val="1464090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image" Target="../media/image2.png"/><Relationship Id="rId6" Type="http://schemas.microsoft.com/office/2007/relationships/hdphoto" Target="../media/hdphoto2.wdp"/><Relationship Id="rId7" Type="http://schemas.microsoft.com/office/2007/relationships/hdphoto" Target="../media/hdphoto3.wdp"/><Relationship Id="rId8"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eg"/><Relationship Id="rId5" Type="http://schemas.microsoft.com/office/2007/relationships/hdphoto" Target="../media/hdphoto4.wdp"/><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t="4321" b="21224"/>
          <a:stretch/>
        </p:blipFill>
        <p:spPr>
          <a:xfrm>
            <a:off x="0" y="0"/>
            <a:ext cx="9229352" cy="6858000"/>
          </a:xfrm>
          <a:prstGeom prst="rect">
            <a:avLst/>
          </a:prstGeom>
        </p:spPr>
      </p:pic>
      <p:sp>
        <p:nvSpPr>
          <p:cNvPr id="6" name="TextBox 5"/>
          <p:cNvSpPr txBox="1"/>
          <p:nvPr/>
        </p:nvSpPr>
        <p:spPr>
          <a:xfrm>
            <a:off x="1158478" y="1582811"/>
            <a:ext cx="7561984" cy="3071610"/>
          </a:xfrm>
          <a:prstGeom prst="rect">
            <a:avLst/>
          </a:prstGeom>
          <a:noFill/>
        </p:spPr>
        <p:txBody>
          <a:bodyPr wrap="square" rtlCol="0">
            <a:spAutoFit/>
          </a:bodyPr>
          <a:lstStyle/>
          <a:p>
            <a:pPr algn="ctr">
              <a:lnSpc>
                <a:spcPct val="130000"/>
              </a:lnSpc>
            </a:pPr>
            <a:r>
              <a:rPr lang="en-US" sz="5200" dirty="0">
                <a:solidFill>
                  <a:schemeClr val="bg1"/>
                </a:solidFill>
                <a:latin typeface="Sansation Bold"/>
                <a:cs typeface="Sansation Bold"/>
              </a:rPr>
              <a:t>Flying Under the Radar</a:t>
            </a:r>
          </a:p>
          <a:p>
            <a:pPr algn="ctr"/>
            <a:r>
              <a:rPr lang="en-US" sz="3400" dirty="0">
                <a:solidFill>
                  <a:schemeClr val="bg1"/>
                </a:solidFill>
                <a:latin typeface="Sansation Light"/>
                <a:cs typeface="Sansation Light"/>
              </a:rPr>
              <a:t>Wildlife Trafficking in the </a:t>
            </a:r>
          </a:p>
          <a:p>
            <a:pPr algn="ctr"/>
            <a:r>
              <a:rPr lang="en-US" sz="3400" dirty="0">
                <a:solidFill>
                  <a:schemeClr val="bg1"/>
                </a:solidFill>
                <a:latin typeface="Sansation Light"/>
                <a:cs typeface="Sansation Light"/>
              </a:rPr>
              <a:t>Air Transport Sector</a:t>
            </a:r>
          </a:p>
          <a:p>
            <a:pPr algn="ctr"/>
            <a:endParaRPr lang="en-US" sz="3400" dirty="0">
              <a:solidFill>
                <a:schemeClr val="bg1"/>
              </a:solidFill>
              <a:latin typeface="Sansation Light"/>
              <a:cs typeface="Sansation Light"/>
            </a:endParaRPr>
          </a:p>
          <a:p>
            <a:pPr algn="ctr"/>
            <a:r>
              <a:rPr lang="en-US" sz="2400" dirty="0">
                <a:solidFill>
                  <a:schemeClr val="bg1"/>
                </a:solidFill>
                <a:latin typeface="Sansation Light"/>
                <a:cs typeface="Sansation Light"/>
              </a:rPr>
              <a:t>The ROUTES Partnership</a:t>
            </a:r>
          </a:p>
        </p:txBody>
      </p:sp>
      <p:pic>
        <p:nvPicPr>
          <p:cNvPr id="18" name="Picture 17"/>
          <p:cNvPicPr/>
          <p:nvPr/>
        </p:nvPicPr>
        <p:blipFill>
          <a:blip r:embed="rId5" cstate="print">
            <a:extLst>
              <a:ext uri="{BEBA8EAE-BF5A-486C-A8C5-ECC9F3942E4B}">
                <a14:imgProps xmlns:a14="http://schemas.microsoft.com/office/drawing/2010/main">
                  <a14:imgLayer r:embed="rId6">
                    <a14:imgEffect>
                      <a14:artisticLightScreen/>
                    </a14:imgEffect>
                  </a14:imgLayer>
                </a14:imgProps>
              </a:ext>
              <a:ext uri="{28A0092B-C50C-407E-A947-70E740481C1C}">
                <a14:useLocalDpi xmlns:a14="http://schemas.microsoft.com/office/drawing/2010/main"/>
              </a:ext>
            </a:extLst>
          </a:blip>
          <a:stretch>
            <a:fillRect/>
          </a:stretch>
        </p:blipFill>
        <p:spPr bwMode="auto">
          <a:xfrm rot="16200000" flipH="1" flipV="1">
            <a:off x="1998848" y="-1985713"/>
            <a:ext cx="1497072" cy="5475333"/>
          </a:xfrm>
          <a:prstGeom prst="rect">
            <a:avLst/>
          </a:prstGeom>
          <a:ln>
            <a:noFill/>
          </a:ln>
          <a:extLst>
            <a:ext uri="{53640926-AAD7-44d8-BBD7-CCE9431645EC}">
              <a14:shadowObscured xmlns:a14="http://schemas.microsoft.com/office/drawing/2010/main" xmlns=""/>
            </a:ext>
          </a:extLst>
        </p:spPr>
      </p:pic>
      <p:pic>
        <p:nvPicPr>
          <p:cNvPr id="19" name="Picture 18"/>
          <p:cNvPicPr/>
          <p:nvPr/>
        </p:nvPicPr>
        <p:blipFill>
          <a:blip r:embed="rId5" cstate="print">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a:ext>
            </a:extLst>
          </a:blip>
          <a:stretch>
            <a:fillRect/>
          </a:stretch>
        </p:blipFill>
        <p:spPr bwMode="auto">
          <a:xfrm flipV="1">
            <a:off x="-17377" y="-1866442"/>
            <a:ext cx="1447798" cy="6756400"/>
          </a:xfrm>
          <a:prstGeom prst="rect">
            <a:avLst/>
          </a:prstGeom>
          <a:ln>
            <a:noFill/>
          </a:ln>
          <a:extLst>
            <a:ext uri="{53640926-AAD7-44d8-BBD7-CCE9431645EC}">
              <a14:shadowObscured xmlns:a14="http://schemas.microsoft.com/office/drawing/2010/main" xmlns=""/>
            </a:ext>
          </a:extLst>
        </p:spPr>
      </p:pic>
      <p:pic>
        <p:nvPicPr>
          <p:cNvPr id="7" name="Picture 6">
            <a:extLst>
              <a:ext uri="{FF2B5EF4-FFF2-40B4-BE49-F238E27FC236}">
                <a16:creationId xmlns:a16="http://schemas.microsoft.com/office/drawing/2014/main" xmlns="" id="{CDCB1A3A-5861-4715-80CB-3E827D1D8234}"/>
              </a:ext>
            </a:extLst>
          </p:cNvPr>
          <p:cNvPicPr>
            <a:picLocks noChangeAspect="1"/>
          </p:cNvPicPr>
          <p:nvPr/>
        </p:nvPicPr>
        <p:blipFill>
          <a:blip r:embed="rId8"/>
          <a:stretch>
            <a:fillRect/>
          </a:stretch>
        </p:blipFill>
        <p:spPr>
          <a:xfrm>
            <a:off x="-17378" y="6082225"/>
            <a:ext cx="9246729" cy="775775"/>
          </a:xfrm>
          <a:prstGeom prst="rect">
            <a:avLst/>
          </a:prstGeom>
        </p:spPr>
      </p:pic>
    </p:spTree>
    <p:extLst>
      <p:ext uri="{BB962C8B-B14F-4D97-AF65-F5344CB8AC3E}">
        <p14:creationId xmlns:p14="http://schemas.microsoft.com/office/powerpoint/2010/main" val="3024758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smtClean="0">
                <a:solidFill>
                  <a:srgbClr val="FFFFFF"/>
                </a:solidFill>
                <a:latin typeface="Sansation Light"/>
                <a:cs typeface="Sansation Light"/>
              </a:rPr>
              <a:t>Modus Operandi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204" y="1345726"/>
            <a:ext cx="4995796" cy="4177208"/>
          </a:xfrm>
          <a:prstGeom prst="rect">
            <a:avLst/>
          </a:prstGeom>
        </p:spPr>
      </p:pic>
      <p:sp>
        <p:nvSpPr>
          <p:cNvPr id="6" name="Shape 91"/>
          <p:cNvSpPr>
            <a:spLocks noChangeArrowheads="1"/>
          </p:cNvSpPr>
          <p:nvPr/>
        </p:nvSpPr>
        <p:spPr bwMode="auto">
          <a:xfrm>
            <a:off x="877611" y="6516400"/>
            <a:ext cx="7374064"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7" name="TextBox 6"/>
          <p:cNvSpPr txBox="1"/>
          <p:nvPr/>
        </p:nvSpPr>
        <p:spPr>
          <a:xfrm>
            <a:off x="4884209" y="5815723"/>
            <a:ext cx="3523785" cy="307777"/>
          </a:xfrm>
          <a:prstGeom prst="rect">
            <a:avLst/>
          </a:prstGeom>
          <a:solidFill>
            <a:schemeClr val="tx1">
              <a:alpha val="68000"/>
            </a:schemeClr>
          </a:solidFill>
        </p:spPr>
        <p:txBody>
          <a:bodyPr wrap="square" rtlCol="0">
            <a:spAutoFit/>
          </a:bodyPr>
          <a:lstStyle/>
          <a:p>
            <a:pPr algn="ctr"/>
            <a:r>
              <a:rPr lang="en-US" sz="1400" dirty="0" smtClean="0">
                <a:solidFill>
                  <a:schemeClr val="bg1"/>
                </a:solidFill>
                <a:latin typeface="PT Sans Narrow" charset="-52"/>
                <a:ea typeface="PT Sans Narrow" charset="-52"/>
                <a:cs typeface="PT Sans Narrow" charset="-52"/>
              </a:rPr>
              <a:t>Transport Method Breakdown (Jan 2009 – Aug 2016)</a:t>
            </a:r>
            <a:endParaRPr lang="en-US" sz="1400" dirty="0">
              <a:solidFill>
                <a:schemeClr val="bg1"/>
              </a:solidFill>
              <a:latin typeface="PT Sans Narrow" charset="-52"/>
              <a:ea typeface="PT Sans Narrow" charset="-52"/>
              <a:cs typeface="PT Sans Narrow" charset="-52"/>
            </a:endParaRPr>
          </a:p>
        </p:txBody>
      </p:sp>
      <p:grpSp>
        <p:nvGrpSpPr>
          <p:cNvPr id="8" name="Group 7"/>
          <p:cNvGrpSpPr/>
          <p:nvPr/>
        </p:nvGrpSpPr>
        <p:grpSpPr>
          <a:xfrm>
            <a:off x="319823" y="1515098"/>
            <a:ext cx="4658577" cy="1148944"/>
            <a:chOff x="4427597" y="413927"/>
            <a:chExt cx="4658577" cy="1148944"/>
          </a:xfrm>
        </p:grpSpPr>
        <p:sp>
          <p:nvSpPr>
            <p:cNvPr id="9" name="TextBox 8"/>
            <p:cNvSpPr txBox="1"/>
            <p:nvPr/>
          </p:nvSpPr>
          <p:spPr>
            <a:xfrm>
              <a:off x="4427597" y="413927"/>
              <a:ext cx="1599437" cy="307777"/>
            </a:xfrm>
            <a:prstGeom prst="rect">
              <a:avLst/>
            </a:prstGeom>
            <a:solidFill>
              <a:schemeClr val="bg1">
                <a:alpha val="68000"/>
              </a:schemeClr>
            </a:solidFill>
          </p:spPr>
          <p:txBody>
            <a:bodyPr wrap="square" rtlCol="0">
              <a:spAutoFit/>
            </a:bodyPr>
            <a:lstStyle/>
            <a:p>
              <a:pPr>
                <a:spcAft>
                  <a:spcPts val="300"/>
                </a:spcAft>
              </a:pPr>
              <a:r>
                <a:rPr lang="en-US" sz="1400" b="1" dirty="0" smtClean="0">
                  <a:solidFill>
                    <a:schemeClr val="tx1">
                      <a:lumMod val="95000"/>
                      <a:lumOff val="5000"/>
                    </a:schemeClr>
                  </a:solidFill>
                  <a:latin typeface="PT Sans Narrow" charset="-52"/>
                  <a:ea typeface="PT Sans Narrow" charset="-52"/>
                  <a:cs typeface="PT Sans Narrow" charset="-52"/>
                </a:rPr>
                <a:t>Obfuscation Methods</a:t>
              </a:r>
              <a:endParaRPr lang="en-US" sz="1400" b="1" dirty="0">
                <a:solidFill>
                  <a:schemeClr val="tx1">
                    <a:lumMod val="95000"/>
                    <a:lumOff val="5000"/>
                  </a:schemeClr>
                </a:solidFill>
                <a:latin typeface="PT Sans Narrow" charset="-52"/>
                <a:ea typeface="PT Sans Narrow" charset="-52"/>
                <a:cs typeface="PT Sans Narrow" charset="-52"/>
              </a:endParaRPr>
            </a:p>
          </p:txBody>
        </p:sp>
        <p:sp>
          <p:nvSpPr>
            <p:cNvPr id="10" name="TextBox 9"/>
            <p:cNvSpPr txBox="1"/>
            <p:nvPr/>
          </p:nvSpPr>
          <p:spPr>
            <a:xfrm>
              <a:off x="4479037" y="608764"/>
              <a:ext cx="4607137" cy="954107"/>
            </a:xfrm>
            <a:prstGeom prst="rect">
              <a:avLst/>
            </a:prstGeom>
            <a:noFill/>
          </p:spPr>
          <p:txBody>
            <a:bodyPr wrap="square" rtlCol="0">
              <a:spAutoFit/>
            </a:bodyPr>
            <a:lstStyle/>
            <a:p>
              <a:pPr marL="285750" indent="-285750">
                <a:buFont typeface="Arial" charset="0"/>
                <a:buChar char="•"/>
              </a:pPr>
              <a:r>
                <a:rPr lang="en-US" sz="1400" dirty="0" smtClean="0">
                  <a:latin typeface="PT Sans Narrow" charset="-52"/>
                  <a:ea typeface="PT Sans Narrow" charset="-52"/>
                  <a:cs typeface="PT Sans Narrow" charset="-52"/>
                </a:rPr>
                <a:t>Tin or aluminum foil</a:t>
              </a:r>
            </a:p>
            <a:p>
              <a:pPr marL="285750" indent="-285750">
                <a:buFont typeface="Arial" charset="0"/>
                <a:buChar char="•"/>
              </a:pPr>
              <a:r>
                <a:rPr lang="en-US" sz="1400" dirty="0" smtClean="0">
                  <a:latin typeface="PT Sans Narrow" charset="-52"/>
                  <a:ea typeface="PT Sans Narrow" charset="-52"/>
                  <a:cs typeface="PT Sans Narrow" charset="-52"/>
                </a:rPr>
                <a:t>Paper</a:t>
              </a:r>
            </a:p>
            <a:p>
              <a:pPr marL="285750" indent="-285750">
                <a:buFont typeface="Arial" charset="0"/>
                <a:buChar char="•"/>
              </a:pPr>
              <a:r>
                <a:rPr lang="en-US" sz="1400" dirty="0" smtClean="0">
                  <a:latin typeface="PT Sans Narrow" charset="-52"/>
                  <a:ea typeface="PT Sans Narrow" charset="-52"/>
                  <a:cs typeface="PT Sans Narrow" charset="-52"/>
                </a:rPr>
                <a:t>Blankets</a:t>
              </a:r>
            </a:p>
            <a:p>
              <a:pPr marL="285750" indent="-285750">
                <a:buFont typeface="Arial" charset="0"/>
                <a:buChar char="•"/>
              </a:pPr>
              <a:r>
                <a:rPr lang="en-US" sz="1400" dirty="0" smtClean="0">
                  <a:latin typeface="PT Sans Narrow" charset="-52"/>
                  <a:ea typeface="PT Sans Narrow" charset="-52"/>
                  <a:cs typeface="PT Sans Narrow" charset="-52"/>
                </a:rPr>
                <a:t>Agricultural products (beans, avocados, garlic, etc.)</a:t>
              </a:r>
              <a:endParaRPr lang="en-US" sz="1400" dirty="0">
                <a:latin typeface="PT Sans Narrow" charset="-52"/>
                <a:ea typeface="PT Sans Narrow" charset="-52"/>
                <a:cs typeface="PT Sans Narrow" charset="-52"/>
              </a:endParaRPr>
            </a:p>
          </p:txBody>
        </p:sp>
      </p:grpSp>
      <p:grpSp>
        <p:nvGrpSpPr>
          <p:cNvPr id="11" name="Group 10"/>
          <p:cNvGrpSpPr/>
          <p:nvPr/>
        </p:nvGrpSpPr>
        <p:grpSpPr>
          <a:xfrm>
            <a:off x="371262" y="2674579"/>
            <a:ext cx="5182116" cy="768904"/>
            <a:chOff x="4560744" y="1734514"/>
            <a:chExt cx="5182116" cy="837677"/>
          </a:xfrm>
        </p:grpSpPr>
        <p:sp>
          <p:nvSpPr>
            <p:cNvPr id="12" name="TextBox 11"/>
            <p:cNvSpPr txBox="1"/>
            <p:nvPr/>
          </p:nvSpPr>
          <p:spPr>
            <a:xfrm>
              <a:off x="4560744" y="1734514"/>
              <a:ext cx="1599437" cy="335305"/>
            </a:xfrm>
            <a:prstGeom prst="rect">
              <a:avLst/>
            </a:prstGeom>
            <a:solidFill>
              <a:schemeClr val="bg1">
                <a:alpha val="68000"/>
              </a:schemeClr>
            </a:solidFill>
          </p:spPr>
          <p:txBody>
            <a:bodyPr wrap="square" rtlCol="0">
              <a:spAutoFit/>
            </a:bodyPr>
            <a:lstStyle/>
            <a:p>
              <a:pPr>
                <a:spcAft>
                  <a:spcPts val="300"/>
                </a:spcAft>
              </a:pPr>
              <a:r>
                <a:rPr lang="en-US" sz="1400" b="1" dirty="0" smtClean="0">
                  <a:solidFill>
                    <a:schemeClr val="tx1">
                      <a:lumMod val="95000"/>
                      <a:lumOff val="5000"/>
                    </a:schemeClr>
                  </a:solidFill>
                  <a:latin typeface="PT Sans Narrow" charset="-52"/>
                  <a:ea typeface="PT Sans Narrow" charset="-52"/>
                  <a:cs typeface="PT Sans Narrow" charset="-52"/>
                </a:rPr>
                <a:t>Luggage</a:t>
              </a:r>
              <a:endParaRPr lang="en-US" sz="1400" b="1" dirty="0">
                <a:solidFill>
                  <a:schemeClr val="tx1">
                    <a:lumMod val="95000"/>
                    <a:lumOff val="5000"/>
                  </a:schemeClr>
                </a:solidFill>
                <a:latin typeface="PT Sans Narrow" charset="-52"/>
                <a:ea typeface="PT Sans Narrow" charset="-52"/>
                <a:cs typeface="PT Sans Narrow" charset="-52"/>
              </a:endParaRPr>
            </a:p>
          </p:txBody>
        </p:sp>
        <p:sp>
          <p:nvSpPr>
            <p:cNvPr id="13" name="TextBox 12"/>
            <p:cNvSpPr txBox="1"/>
            <p:nvPr/>
          </p:nvSpPr>
          <p:spPr>
            <a:xfrm>
              <a:off x="4560745" y="2002173"/>
              <a:ext cx="5182115" cy="570018"/>
            </a:xfrm>
            <a:prstGeom prst="rect">
              <a:avLst/>
            </a:prstGeom>
            <a:noFill/>
          </p:spPr>
          <p:txBody>
            <a:bodyPr wrap="square" rtlCol="0">
              <a:spAutoFit/>
            </a:bodyPr>
            <a:lstStyle/>
            <a:p>
              <a:pPr marL="285750" indent="-285750">
                <a:buFont typeface="Arial" charset="0"/>
                <a:buChar char="•"/>
              </a:pPr>
              <a:r>
                <a:rPr lang="en-US" sz="1400" dirty="0" smtClean="0">
                  <a:latin typeface="PT Sans Narrow" charset="-52"/>
                  <a:ea typeface="PT Sans Narrow" charset="-52"/>
                  <a:cs typeface="PT Sans Narrow" charset="-52"/>
                </a:rPr>
                <a:t>Abandoned or exchanged luggage</a:t>
              </a:r>
            </a:p>
            <a:p>
              <a:pPr marL="285750" indent="-285750">
                <a:buFont typeface="Arial" charset="0"/>
                <a:buChar char="•"/>
              </a:pPr>
              <a:r>
                <a:rPr lang="en-US" sz="1400" dirty="0" smtClean="0">
                  <a:latin typeface="PT Sans Narrow" charset="-52"/>
                  <a:ea typeface="PT Sans Narrow" charset="-52"/>
                  <a:cs typeface="PT Sans Narrow" charset="-52"/>
                </a:rPr>
                <a:t>Use of multiple suitcases (e.g. eight suitcases for three people)</a:t>
              </a:r>
              <a:endParaRPr lang="en-US" sz="1400" dirty="0">
                <a:latin typeface="PT Sans Narrow" charset="-52"/>
                <a:ea typeface="PT Sans Narrow" charset="-52"/>
                <a:cs typeface="PT Sans Narrow" charset="-52"/>
              </a:endParaRPr>
            </a:p>
          </p:txBody>
        </p:sp>
      </p:grpSp>
      <p:sp>
        <p:nvSpPr>
          <p:cNvPr id="14" name="TextBox 13"/>
          <p:cNvSpPr txBox="1"/>
          <p:nvPr/>
        </p:nvSpPr>
        <p:spPr>
          <a:xfrm>
            <a:off x="0" y="818107"/>
            <a:ext cx="9144000" cy="584775"/>
          </a:xfrm>
          <a:prstGeom prst="rect">
            <a:avLst/>
          </a:prstGeom>
          <a:noFill/>
        </p:spPr>
        <p:txBody>
          <a:bodyPr wrap="square" rtlCol="0">
            <a:spAutoFit/>
          </a:bodyPr>
          <a:lstStyle/>
          <a:p>
            <a:pPr algn="ctr"/>
            <a:r>
              <a:rPr lang="en-US" sz="1600" b="1" dirty="0" smtClean="0">
                <a:solidFill>
                  <a:srgbClr val="800000"/>
                </a:solidFill>
                <a:latin typeface="Sansation Light"/>
                <a:cs typeface="Sansation Light"/>
              </a:rPr>
              <a:t>Most traffickers that exploit the air transport system use a combination of common trafficking </a:t>
            </a:r>
            <a:r>
              <a:rPr lang="en-US" sz="1600" b="1" i="1" dirty="0" smtClean="0">
                <a:solidFill>
                  <a:srgbClr val="800000"/>
                </a:solidFill>
                <a:latin typeface="Sansation Light"/>
                <a:cs typeface="Sansation Light"/>
              </a:rPr>
              <a:t>modus operandi</a:t>
            </a:r>
            <a:r>
              <a:rPr lang="en-US" sz="1600" b="1" dirty="0" smtClean="0">
                <a:solidFill>
                  <a:srgbClr val="800000"/>
                </a:solidFill>
                <a:latin typeface="Sansation Light"/>
                <a:cs typeface="Sansation Light"/>
              </a:rPr>
              <a:t> to evade detection in airports.</a:t>
            </a:r>
            <a:endParaRPr lang="en-US" sz="1600" b="1" dirty="0">
              <a:solidFill>
                <a:srgbClr val="800000"/>
              </a:solidFill>
              <a:latin typeface="Sansation Light"/>
              <a:cs typeface="Sansation Light"/>
            </a:endParaRPr>
          </a:p>
        </p:txBody>
      </p:sp>
      <p:sp>
        <p:nvSpPr>
          <p:cNvPr id="15" name="TextBox 14"/>
          <p:cNvSpPr txBox="1"/>
          <p:nvPr/>
        </p:nvSpPr>
        <p:spPr>
          <a:xfrm>
            <a:off x="319820" y="3459758"/>
            <a:ext cx="1599437" cy="307777"/>
          </a:xfrm>
          <a:prstGeom prst="rect">
            <a:avLst/>
          </a:prstGeom>
          <a:solidFill>
            <a:schemeClr val="bg1">
              <a:alpha val="68000"/>
            </a:schemeClr>
          </a:solidFill>
        </p:spPr>
        <p:txBody>
          <a:bodyPr wrap="square" rtlCol="0">
            <a:spAutoFit/>
          </a:bodyPr>
          <a:lstStyle/>
          <a:p>
            <a:pPr>
              <a:spcAft>
                <a:spcPts val="300"/>
              </a:spcAft>
            </a:pPr>
            <a:r>
              <a:rPr lang="en-US" sz="1400" b="1" dirty="0" smtClean="0">
                <a:solidFill>
                  <a:schemeClr val="tx1">
                    <a:lumMod val="95000"/>
                    <a:lumOff val="5000"/>
                  </a:schemeClr>
                </a:solidFill>
                <a:latin typeface="PT Sans Narrow" charset="-52"/>
                <a:ea typeface="PT Sans Narrow" charset="-52"/>
                <a:cs typeface="PT Sans Narrow" charset="-52"/>
              </a:rPr>
              <a:t>Documentation</a:t>
            </a:r>
            <a:endParaRPr lang="en-US" sz="1400" b="1" dirty="0">
              <a:solidFill>
                <a:schemeClr val="tx1">
                  <a:lumMod val="95000"/>
                  <a:lumOff val="5000"/>
                </a:schemeClr>
              </a:solidFill>
              <a:latin typeface="PT Sans Narrow" charset="-52"/>
              <a:ea typeface="PT Sans Narrow" charset="-52"/>
              <a:cs typeface="PT Sans Narrow" charset="-52"/>
            </a:endParaRPr>
          </a:p>
        </p:txBody>
      </p:sp>
      <p:sp>
        <p:nvSpPr>
          <p:cNvPr id="16" name="TextBox 15"/>
          <p:cNvSpPr txBox="1"/>
          <p:nvPr/>
        </p:nvSpPr>
        <p:spPr>
          <a:xfrm>
            <a:off x="371263" y="3688462"/>
            <a:ext cx="4353482" cy="738664"/>
          </a:xfrm>
          <a:prstGeom prst="rect">
            <a:avLst/>
          </a:prstGeom>
          <a:noFill/>
        </p:spPr>
        <p:txBody>
          <a:bodyPr wrap="square" rtlCol="0">
            <a:spAutoFit/>
          </a:bodyPr>
          <a:lstStyle/>
          <a:p>
            <a:pPr marL="285750" indent="-285750">
              <a:buFont typeface="Arial" charset="0"/>
              <a:buChar char="•"/>
            </a:pPr>
            <a:r>
              <a:rPr lang="en-US" sz="1400" dirty="0" smtClean="0">
                <a:latin typeface="PT Sans Narrow" charset="-52"/>
                <a:ea typeface="PT Sans Narrow" charset="-52"/>
                <a:cs typeface="PT Sans Narrow" charset="-52"/>
              </a:rPr>
              <a:t>Incorrect or incomplete customs documentation (i.e. fake addresses, defunct or shell companies)</a:t>
            </a:r>
          </a:p>
          <a:p>
            <a:pPr marL="285750" indent="-285750">
              <a:buFont typeface="Arial" charset="0"/>
              <a:buChar char="•"/>
            </a:pPr>
            <a:r>
              <a:rPr lang="en-US" sz="1400" dirty="0" smtClean="0">
                <a:latin typeface="PT Sans Narrow" charset="-52"/>
                <a:ea typeface="PT Sans Narrow" charset="-52"/>
                <a:cs typeface="PT Sans Narrow" charset="-52"/>
              </a:rPr>
              <a:t>Falsification of CITES e-permits</a:t>
            </a:r>
            <a:endParaRPr lang="en-US" sz="1400" dirty="0">
              <a:latin typeface="PT Sans Narrow" charset="-52"/>
              <a:ea typeface="PT Sans Narrow" charset="-52"/>
              <a:cs typeface="PT Sans Narrow" charset="-52"/>
            </a:endParaRPr>
          </a:p>
        </p:txBody>
      </p:sp>
      <p:grpSp>
        <p:nvGrpSpPr>
          <p:cNvPr id="17" name="Group 16"/>
          <p:cNvGrpSpPr/>
          <p:nvPr/>
        </p:nvGrpSpPr>
        <p:grpSpPr>
          <a:xfrm>
            <a:off x="319820" y="4416834"/>
            <a:ext cx="4404925" cy="742981"/>
            <a:chOff x="4664751" y="5006455"/>
            <a:chExt cx="4404925" cy="742981"/>
          </a:xfrm>
        </p:grpSpPr>
        <p:sp>
          <p:nvSpPr>
            <p:cNvPr id="18" name="TextBox 17"/>
            <p:cNvSpPr txBox="1"/>
            <p:nvPr/>
          </p:nvSpPr>
          <p:spPr>
            <a:xfrm>
              <a:off x="4664751" y="5006455"/>
              <a:ext cx="1599437" cy="307777"/>
            </a:xfrm>
            <a:prstGeom prst="rect">
              <a:avLst/>
            </a:prstGeom>
            <a:solidFill>
              <a:schemeClr val="bg1">
                <a:alpha val="68000"/>
              </a:schemeClr>
            </a:solidFill>
          </p:spPr>
          <p:txBody>
            <a:bodyPr wrap="square" rtlCol="0">
              <a:spAutoFit/>
            </a:bodyPr>
            <a:lstStyle/>
            <a:p>
              <a:pPr>
                <a:spcAft>
                  <a:spcPts val="300"/>
                </a:spcAft>
              </a:pPr>
              <a:r>
                <a:rPr lang="en-US" sz="1400" b="1" dirty="0" smtClean="0">
                  <a:solidFill>
                    <a:schemeClr val="tx1">
                      <a:lumMod val="95000"/>
                      <a:lumOff val="5000"/>
                    </a:schemeClr>
                  </a:solidFill>
                  <a:latin typeface="PT Sans Narrow" charset="-52"/>
                  <a:ea typeface="PT Sans Narrow" charset="-52"/>
                  <a:cs typeface="PT Sans Narrow" charset="-52"/>
                </a:rPr>
                <a:t>Unusual Flight Routes</a:t>
              </a:r>
              <a:endParaRPr lang="en-US" sz="1400" b="1" dirty="0">
                <a:solidFill>
                  <a:schemeClr val="tx1">
                    <a:lumMod val="95000"/>
                    <a:lumOff val="5000"/>
                  </a:schemeClr>
                </a:solidFill>
                <a:latin typeface="PT Sans Narrow" charset="-52"/>
                <a:ea typeface="PT Sans Narrow" charset="-52"/>
                <a:cs typeface="PT Sans Narrow" charset="-52"/>
              </a:endParaRPr>
            </a:p>
          </p:txBody>
        </p:sp>
        <p:sp>
          <p:nvSpPr>
            <p:cNvPr id="19" name="TextBox 18"/>
            <p:cNvSpPr txBox="1"/>
            <p:nvPr/>
          </p:nvSpPr>
          <p:spPr>
            <a:xfrm>
              <a:off x="4716193" y="5226216"/>
              <a:ext cx="4353483" cy="523220"/>
            </a:xfrm>
            <a:prstGeom prst="rect">
              <a:avLst/>
            </a:prstGeom>
            <a:noFill/>
          </p:spPr>
          <p:txBody>
            <a:bodyPr wrap="square" rtlCol="0">
              <a:spAutoFit/>
            </a:bodyPr>
            <a:lstStyle/>
            <a:p>
              <a:pPr marL="285750" indent="-285750">
                <a:buFont typeface="Arial" charset="0"/>
                <a:buChar char="•"/>
              </a:pPr>
              <a:r>
                <a:rPr lang="en-US" sz="1400" dirty="0" smtClean="0">
                  <a:latin typeface="PT Sans Narrow" charset="-52"/>
                  <a:ea typeface="PT Sans Narrow" charset="-52"/>
                  <a:cs typeface="PT Sans Narrow" charset="-52"/>
                </a:rPr>
                <a:t>Circuitous flight route (e.g. EBB-ADD-NBO-DXB-HCM-PEK)</a:t>
              </a:r>
            </a:p>
            <a:p>
              <a:pPr marL="285750" indent="-285750">
                <a:buFont typeface="Arial" charset="0"/>
                <a:buChar char="•"/>
              </a:pPr>
              <a:r>
                <a:rPr lang="en-US" sz="1400" dirty="0" smtClean="0">
                  <a:latin typeface="PT Sans Narrow" charset="-52"/>
                  <a:ea typeface="PT Sans Narrow" charset="-52"/>
                  <a:cs typeface="PT Sans Narrow" charset="-52"/>
                </a:rPr>
                <a:t>Very quick turnaround after a long flight</a:t>
              </a:r>
              <a:endParaRPr lang="en-US" sz="1400" dirty="0">
                <a:latin typeface="PT Sans Narrow" charset="-52"/>
                <a:ea typeface="PT Sans Narrow" charset="-52"/>
                <a:cs typeface="PT Sans Narrow" charset="-52"/>
              </a:endParaRPr>
            </a:p>
          </p:txBody>
        </p:sp>
      </p:grpSp>
      <p:sp>
        <p:nvSpPr>
          <p:cNvPr id="20" name="TextBox 19"/>
          <p:cNvSpPr txBox="1"/>
          <p:nvPr/>
        </p:nvSpPr>
        <p:spPr>
          <a:xfrm>
            <a:off x="319820" y="5205022"/>
            <a:ext cx="1599437" cy="307777"/>
          </a:xfrm>
          <a:prstGeom prst="rect">
            <a:avLst/>
          </a:prstGeom>
          <a:solidFill>
            <a:schemeClr val="bg1">
              <a:alpha val="68000"/>
            </a:schemeClr>
          </a:solidFill>
        </p:spPr>
        <p:txBody>
          <a:bodyPr wrap="square" rtlCol="0">
            <a:spAutoFit/>
          </a:bodyPr>
          <a:lstStyle/>
          <a:p>
            <a:pPr>
              <a:spcAft>
                <a:spcPts val="300"/>
              </a:spcAft>
            </a:pPr>
            <a:r>
              <a:rPr lang="en-US" sz="1400" b="1" dirty="0" smtClean="0">
                <a:solidFill>
                  <a:schemeClr val="tx1">
                    <a:lumMod val="95000"/>
                    <a:lumOff val="5000"/>
                  </a:schemeClr>
                </a:solidFill>
                <a:latin typeface="PT Sans Narrow" charset="-52"/>
                <a:ea typeface="PT Sans Narrow" charset="-52"/>
                <a:cs typeface="PT Sans Narrow" charset="-52"/>
              </a:rPr>
              <a:t>Other</a:t>
            </a:r>
            <a:endParaRPr lang="en-US" sz="1400" b="1" dirty="0">
              <a:solidFill>
                <a:schemeClr val="tx1">
                  <a:lumMod val="95000"/>
                  <a:lumOff val="5000"/>
                </a:schemeClr>
              </a:solidFill>
              <a:latin typeface="PT Sans Narrow" charset="-52"/>
              <a:ea typeface="PT Sans Narrow" charset="-52"/>
              <a:cs typeface="PT Sans Narrow" charset="-52"/>
            </a:endParaRPr>
          </a:p>
        </p:txBody>
      </p:sp>
      <p:sp>
        <p:nvSpPr>
          <p:cNvPr id="21" name="TextBox 20"/>
          <p:cNvSpPr txBox="1"/>
          <p:nvPr/>
        </p:nvSpPr>
        <p:spPr>
          <a:xfrm>
            <a:off x="371262" y="5431003"/>
            <a:ext cx="4800600" cy="738664"/>
          </a:xfrm>
          <a:prstGeom prst="rect">
            <a:avLst/>
          </a:prstGeom>
          <a:noFill/>
        </p:spPr>
        <p:txBody>
          <a:bodyPr wrap="square" rtlCol="0">
            <a:spAutoFit/>
          </a:bodyPr>
          <a:lstStyle/>
          <a:p>
            <a:pPr marL="285750" indent="-285750">
              <a:buFont typeface="Arial" charset="0"/>
              <a:buChar char="•"/>
            </a:pPr>
            <a:r>
              <a:rPr lang="en-US" sz="1400" dirty="0" smtClean="0">
                <a:latin typeface="PT Sans Narrow" charset="-52"/>
                <a:ea typeface="PT Sans Narrow" charset="-52"/>
                <a:cs typeface="PT Sans Narrow" charset="-52"/>
              </a:rPr>
              <a:t>Custom-made clothing</a:t>
            </a:r>
          </a:p>
          <a:p>
            <a:pPr marL="285750" indent="-285750">
              <a:buFont typeface="Arial" charset="0"/>
              <a:buChar char="•"/>
            </a:pPr>
            <a:r>
              <a:rPr lang="en-US" sz="1400" dirty="0" smtClean="0">
                <a:latin typeface="PT Sans Narrow" charset="-52"/>
                <a:ea typeface="PT Sans Narrow" charset="-52"/>
                <a:cs typeface="PT Sans Narrow" charset="-52"/>
              </a:rPr>
              <a:t>Use of ketamine and other drugs to sedate live animals</a:t>
            </a:r>
          </a:p>
          <a:p>
            <a:pPr marL="285750" indent="-285750">
              <a:buFont typeface="Arial" charset="0"/>
              <a:buChar char="•"/>
            </a:pPr>
            <a:r>
              <a:rPr lang="en-US" sz="1400" dirty="0" smtClean="0">
                <a:latin typeface="PT Sans Narrow" charset="-52"/>
                <a:ea typeface="PT Sans Narrow" charset="-52"/>
                <a:cs typeface="PT Sans Narrow" charset="-52"/>
              </a:rPr>
              <a:t>Taxidermy</a:t>
            </a:r>
          </a:p>
        </p:txBody>
      </p:sp>
    </p:spTree>
    <p:extLst>
      <p:ext uri="{BB962C8B-B14F-4D97-AF65-F5344CB8AC3E}">
        <p14:creationId xmlns:p14="http://schemas.microsoft.com/office/powerpoint/2010/main" val="11111312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Modus Operandi</a:t>
            </a:r>
          </a:p>
        </p:txBody>
      </p:sp>
      <p:sp>
        <p:nvSpPr>
          <p:cNvPr id="3" name="TextBox 2"/>
          <p:cNvSpPr txBox="1"/>
          <p:nvPr/>
        </p:nvSpPr>
        <p:spPr>
          <a:xfrm>
            <a:off x="0" y="1364245"/>
            <a:ext cx="9144000" cy="5493755"/>
          </a:xfrm>
          <a:prstGeom prst="rect">
            <a:avLst/>
          </a:prstGeom>
          <a:solidFill>
            <a:schemeClr val="tx1">
              <a:lumMod val="50000"/>
              <a:lumOff val="50000"/>
              <a:alpha val="95000"/>
            </a:schemeClr>
          </a:solidFill>
        </p:spPr>
        <p:txBody>
          <a:bodyPr wrap="square" rtlCol="0">
            <a:spAutoFit/>
          </a:bodyPr>
          <a:lstStyle/>
          <a:p>
            <a:endParaRPr lang="en-US"/>
          </a:p>
        </p:txBody>
      </p:sp>
      <p:sp>
        <p:nvSpPr>
          <p:cNvPr id="4" name="TextBox 3"/>
          <p:cNvSpPr txBox="1"/>
          <p:nvPr/>
        </p:nvSpPr>
        <p:spPr>
          <a:xfrm>
            <a:off x="0" y="818109"/>
            <a:ext cx="9144000" cy="584775"/>
          </a:xfrm>
          <a:prstGeom prst="rect">
            <a:avLst/>
          </a:prstGeom>
          <a:noFill/>
        </p:spPr>
        <p:txBody>
          <a:bodyPr wrap="square" rtlCol="0">
            <a:spAutoFit/>
          </a:bodyPr>
          <a:lstStyle/>
          <a:p>
            <a:pPr algn="ctr"/>
            <a:r>
              <a:rPr lang="en-US" sz="1600" b="1" dirty="0">
                <a:solidFill>
                  <a:srgbClr val="800000"/>
                </a:solidFill>
                <a:latin typeface="Sansation Light"/>
                <a:cs typeface="Sansation Light"/>
              </a:rPr>
              <a:t>Most traffickers that exploit the air transport system use a combination of common trafficking </a:t>
            </a:r>
            <a:r>
              <a:rPr lang="en-US" sz="1600" b="1" i="1" dirty="0">
                <a:solidFill>
                  <a:srgbClr val="800000"/>
                </a:solidFill>
                <a:latin typeface="Sansation Light"/>
                <a:cs typeface="Sansation Light"/>
              </a:rPr>
              <a:t>modus operandi</a:t>
            </a:r>
            <a:r>
              <a:rPr lang="en-US" sz="1600" b="1" dirty="0">
                <a:solidFill>
                  <a:srgbClr val="800000"/>
                </a:solidFill>
                <a:latin typeface="Sansation Light"/>
                <a:cs typeface="Sansation Light"/>
              </a:rPr>
              <a:t> to evade detection in airports.</a:t>
            </a:r>
          </a:p>
        </p:txBody>
      </p:sp>
      <p:grpSp>
        <p:nvGrpSpPr>
          <p:cNvPr id="5" name="Group 4"/>
          <p:cNvGrpSpPr/>
          <p:nvPr/>
        </p:nvGrpSpPr>
        <p:grpSpPr>
          <a:xfrm>
            <a:off x="244687" y="2340061"/>
            <a:ext cx="4327313" cy="3902681"/>
            <a:chOff x="674078" y="3164631"/>
            <a:chExt cx="4327313" cy="3902681"/>
          </a:xfrm>
        </p:grpSpPr>
        <p:sp>
          <p:nvSpPr>
            <p:cNvPr id="6" name="TextBox 5"/>
            <p:cNvSpPr txBox="1"/>
            <p:nvPr/>
          </p:nvSpPr>
          <p:spPr>
            <a:xfrm>
              <a:off x="1110046" y="6759535"/>
              <a:ext cx="3341617" cy="307777"/>
            </a:xfrm>
            <a:prstGeom prst="rect">
              <a:avLst/>
            </a:prstGeom>
            <a:solidFill>
              <a:schemeClr val="tx1">
                <a:alpha val="68000"/>
              </a:schemeClr>
            </a:solidFill>
          </p:spPr>
          <p:txBody>
            <a:bodyPr wrap="square" rtlCol="0">
              <a:spAutoFit/>
            </a:bodyPr>
            <a:lstStyle/>
            <a:p>
              <a:pPr algn="ctr">
                <a:spcAft>
                  <a:spcPts val="300"/>
                </a:spcAft>
              </a:pPr>
              <a:r>
                <a:rPr lang="en-US" sz="1400" dirty="0" smtClean="0">
                  <a:solidFill>
                    <a:schemeClr val="bg1"/>
                  </a:solidFill>
                  <a:latin typeface="PT Sans Narrow" charset="-52"/>
                  <a:ea typeface="PT Sans Narrow" charset="-52"/>
                  <a:cs typeface="PT Sans Narrow" charset="-52"/>
                </a:rPr>
                <a:t>July 2013, Macau: 34 kg Ivory Hidden in Chocolate</a:t>
              </a:r>
              <a:endParaRPr lang="en-US" sz="1400" dirty="0">
                <a:solidFill>
                  <a:schemeClr val="bg1"/>
                </a:solidFill>
                <a:latin typeface="PT Sans Narrow" charset="-52"/>
                <a:ea typeface="PT Sans Narrow" charset="-52"/>
                <a:cs typeface="PT Sans Narrow" charset="-52"/>
              </a:endParaRPr>
            </a:p>
          </p:txBody>
        </p:sp>
        <p:pic>
          <p:nvPicPr>
            <p:cNvPr id="7" name="Picture 6"/>
            <p:cNvPicPr>
              <a:picLocks noChangeAspect="1"/>
            </p:cNvPicPr>
            <p:nvPr/>
          </p:nvPicPr>
          <p:blipFill>
            <a:blip r:embed="rId3"/>
            <a:stretch>
              <a:fillRect/>
            </a:stretch>
          </p:blipFill>
          <p:spPr>
            <a:xfrm>
              <a:off x="674078" y="3164631"/>
              <a:ext cx="4327313" cy="2884875"/>
            </a:xfrm>
            <a:prstGeom prst="rect">
              <a:avLst/>
            </a:prstGeom>
          </p:spPr>
        </p:pic>
      </p:grpSp>
      <p:grpSp>
        <p:nvGrpSpPr>
          <p:cNvPr id="8" name="Group 7"/>
          <p:cNvGrpSpPr/>
          <p:nvPr/>
        </p:nvGrpSpPr>
        <p:grpSpPr>
          <a:xfrm>
            <a:off x="4683024" y="2890023"/>
            <a:ext cx="4349952" cy="3352719"/>
            <a:chOff x="4641142" y="4395165"/>
            <a:chExt cx="4349952" cy="3352719"/>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142" y="4395165"/>
              <a:ext cx="4349952" cy="1938742"/>
            </a:xfrm>
            <a:prstGeom prst="rect">
              <a:avLst/>
            </a:prstGeom>
          </p:spPr>
        </p:pic>
        <p:sp>
          <p:nvSpPr>
            <p:cNvPr id="10" name="TextBox 9"/>
            <p:cNvSpPr txBox="1"/>
            <p:nvPr/>
          </p:nvSpPr>
          <p:spPr>
            <a:xfrm>
              <a:off x="5224773" y="7440107"/>
              <a:ext cx="3271902" cy="307777"/>
            </a:xfrm>
            <a:prstGeom prst="rect">
              <a:avLst/>
            </a:prstGeom>
            <a:solidFill>
              <a:schemeClr val="tx1">
                <a:alpha val="68000"/>
              </a:schemeClr>
            </a:solidFill>
          </p:spPr>
          <p:txBody>
            <a:bodyPr wrap="square" rtlCol="0">
              <a:spAutoFit/>
            </a:bodyPr>
            <a:lstStyle/>
            <a:p>
              <a:pPr algn="ctr">
                <a:spcAft>
                  <a:spcPts val="300"/>
                </a:spcAft>
              </a:pPr>
              <a:r>
                <a:rPr lang="en-US" sz="1400" dirty="0" smtClean="0">
                  <a:solidFill>
                    <a:schemeClr val="bg1"/>
                  </a:solidFill>
                  <a:latin typeface="PT Sans Narrow" charset="-52"/>
                  <a:ea typeface="PT Sans Narrow" charset="-52"/>
                  <a:cs typeface="PT Sans Narrow" charset="-52"/>
                </a:rPr>
                <a:t>July 2012, Los Angeles: Meth Hidden in Chocolate</a:t>
              </a:r>
              <a:endParaRPr lang="en-US" sz="1400" dirty="0">
                <a:solidFill>
                  <a:schemeClr val="bg1"/>
                </a:solidFill>
                <a:latin typeface="PT Sans Narrow" charset="-52"/>
                <a:ea typeface="PT Sans Narrow" charset="-52"/>
                <a:cs typeface="PT Sans Narrow" charset="-52"/>
              </a:endParaRPr>
            </a:p>
          </p:txBody>
        </p:sp>
      </p:grpSp>
    </p:spTree>
    <p:extLst>
      <p:ext uri="{BB962C8B-B14F-4D97-AF65-F5344CB8AC3E}">
        <p14:creationId xmlns:p14="http://schemas.microsoft.com/office/powerpoint/2010/main" val="678298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5-24 at 6.03.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679" y="1392884"/>
            <a:ext cx="3379150" cy="2566758"/>
          </a:xfrm>
          <a:prstGeom prst="rect">
            <a:avLst/>
          </a:prstGeom>
        </p:spPr>
      </p:pic>
      <p:sp>
        <p:nvSpPr>
          <p:cNvPr id="2" name="Shape 91"/>
          <p:cNvSpPr>
            <a:spLocks noChangeArrowheads="1"/>
          </p:cNvSpPr>
          <p:nvPr/>
        </p:nvSpPr>
        <p:spPr bwMode="auto">
          <a:xfrm>
            <a:off x="877611" y="6516400"/>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4" name="TextBox 3"/>
          <p:cNvSpPr txBox="1"/>
          <p:nvPr/>
        </p:nvSpPr>
        <p:spPr>
          <a:xfrm>
            <a:off x="0" y="818109"/>
            <a:ext cx="9144000" cy="584775"/>
          </a:xfrm>
          <a:prstGeom prst="rect">
            <a:avLst/>
          </a:prstGeom>
          <a:noFill/>
        </p:spPr>
        <p:txBody>
          <a:bodyPr wrap="square" rtlCol="0">
            <a:spAutoFit/>
          </a:bodyPr>
          <a:lstStyle/>
          <a:p>
            <a:pPr algn="ctr"/>
            <a:r>
              <a:rPr lang="en-US" sz="1600" b="1" dirty="0">
                <a:solidFill>
                  <a:srgbClr val="800000"/>
                </a:solidFill>
                <a:latin typeface="Sansation Light"/>
                <a:cs typeface="Sansation Light"/>
              </a:rPr>
              <a:t>Multi-national networks exploit several loopholes in compliance, screening, and due diligence procedures in airports.</a:t>
            </a:r>
          </a:p>
        </p:txBody>
      </p:sp>
      <p:sp>
        <p:nvSpPr>
          <p:cNvPr id="6" name="TextBox 5"/>
          <p:cNvSpPr txBox="1"/>
          <p:nvPr/>
        </p:nvSpPr>
        <p:spPr>
          <a:xfrm>
            <a:off x="298081" y="1513931"/>
            <a:ext cx="3829121" cy="2400657"/>
          </a:xfrm>
          <a:prstGeom prst="rect">
            <a:avLst/>
          </a:prstGeom>
          <a:noFill/>
        </p:spPr>
        <p:txBody>
          <a:bodyPr wrap="square" rtlCol="0">
            <a:spAutoFit/>
          </a:bodyPr>
          <a:lstStyle/>
          <a:p>
            <a:r>
              <a:rPr lang="en-US" sz="1600" b="1" dirty="0">
                <a:latin typeface="PT Sans Narrow"/>
                <a:cs typeface="PT Sans Narrow"/>
              </a:rPr>
              <a:t>Common Compliance Failures &amp; Risk Indicators </a:t>
            </a:r>
          </a:p>
          <a:p>
            <a:endParaRPr lang="en-US" sz="800" b="1" i="1" dirty="0">
              <a:latin typeface="PT Sans Narrow"/>
              <a:cs typeface="PT Sans Narrow"/>
            </a:endParaRPr>
          </a:p>
          <a:p>
            <a:pPr marL="285750" indent="-285750">
              <a:buFont typeface="Arial"/>
              <a:buChar char="•"/>
            </a:pPr>
            <a:r>
              <a:rPr lang="en-US" sz="1400" dirty="0">
                <a:latin typeface="PT Sans Narrow"/>
                <a:cs typeface="PT Sans Narrow"/>
              </a:rPr>
              <a:t>Consignor or consignee displays characteristics of a shell company (highly generic or incomplete name, recent incorporation date, low share capital, no recent or comparable trade activity)</a:t>
            </a:r>
          </a:p>
          <a:p>
            <a:pPr marL="285750" indent="-285750">
              <a:buFont typeface="Arial"/>
              <a:buChar char="•"/>
            </a:pPr>
            <a:r>
              <a:rPr lang="en-US" sz="1400" dirty="0">
                <a:latin typeface="PT Sans Narrow"/>
                <a:cs typeface="PT Sans Narrow"/>
              </a:rPr>
              <a:t>Shipment paperwork falsified, improperly filled out, or missing fields </a:t>
            </a:r>
          </a:p>
          <a:p>
            <a:pPr marL="285750" indent="-285750">
              <a:buFont typeface="Arial"/>
              <a:buChar char="•"/>
            </a:pPr>
            <a:r>
              <a:rPr lang="en-US" sz="1400" dirty="0">
                <a:latin typeface="PT Sans Narrow"/>
                <a:cs typeface="PT Sans Narrow"/>
              </a:rPr>
              <a:t>Consignment did not pass through hand search, visual checks, or trace detectors </a:t>
            </a:r>
          </a:p>
          <a:p>
            <a:pPr marL="285750" indent="-285750">
              <a:buFont typeface="Arial"/>
              <a:buChar char="•"/>
            </a:pPr>
            <a:r>
              <a:rPr lang="en-US" sz="1400" dirty="0">
                <a:latin typeface="PT Sans Narrow"/>
                <a:cs typeface="PT Sans Narrow"/>
              </a:rPr>
              <a:t>Consignee directors in high-risk TBML industries</a:t>
            </a:r>
          </a:p>
        </p:txBody>
      </p:sp>
      <p:sp>
        <p:nvSpPr>
          <p:cNvPr id="8" name="TextBox 7"/>
          <p:cNvSpPr txBox="1"/>
          <p:nvPr/>
        </p:nvSpPr>
        <p:spPr>
          <a:xfrm>
            <a:off x="568449" y="4199831"/>
            <a:ext cx="3695700" cy="2031325"/>
          </a:xfrm>
          <a:prstGeom prst="rect">
            <a:avLst/>
          </a:prstGeom>
          <a:noFill/>
        </p:spPr>
        <p:txBody>
          <a:bodyPr wrap="square" rtlCol="0">
            <a:spAutoFit/>
          </a:bodyPr>
          <a:lstStyle/>
          <a:p>
            <a:r>
              <a:rPr lang="en-US" sz="1400" b="1" dirty="0">
                <a:latin typeface="PT Sans Narrow"/>
                <a:cs typeface="PT Sans Narrow"/>
              </a:rPr>
              <a:t>Seizure Date: </a:t>
            </a:r>
            <a:r>
              <a:rPr lang="en-US" sz="1400" dirty="0">
                <a:latin typeface="PT Sans Narrow"/>
                <a:cs typeface="PT Sans Narrow"/>
              </a:rPr>
              <a:t>May 31, 2015 (Entebbe, Uganda)</a:t>
            </a:r>
          </a:p>
          <a:p>
            <a:r>
              <a:rPr lang="en-US" sz="1400" b="1" dirty="0">
                <a:latin typeface="PT Sans Narrow"/>
                <a:cs typeface="PT Sans Narrow"/>
              </a:rPr>
              <a:t>Contraband:</a:t>
            </a:r>
            <a:r>
              <a:rPr lang="en-US" sz="1400" dirty="0">
                <a:latin typeface="PT Sans Narrow"/>
                <a:cs typeface="PT Sans Narrow"/>
              </a:rPr>
              <a:t> 608kg ivory  </a:t>
            </a:r>
          </a:p>
          <a:p>
            <a:r>
              <a:rPr lang="en-US" sz="1400" b="1" dirty="0">
                <a:latin typeface="PT Sans Narrow"/>
                <a:cs typeface="PT Sans Narrow"/>
              </a:rPr>
              <a:t>Flights: </a:t>
            </a:r>
            <a:r>
              <a:rPr lang="en-US" sz="1400" dirty="0">
                <a:latin typeface="PT Sans Narrow"/>
                <a:cs typeface="PT Sans Narrow"/>
              </a:rPr>
              <a:t>TK 0569, TK 1979, TK 0054</a:t>
            </a:r>
          </a:p>
          <a:p>
            <a:r>
              <a:rPr lang="en-US" sz="1400" b="1" dirty="0">
                <a:latin typeface="PT Sans Narrow"/>
                <a:cs typeface="PT Sans Narrow"/>
              </a:rPr>
              <a:t>Routes: </a:t>
            </a:r>
            <a:r>
              <a:rPr lang="en-US" sz="1400" dirty="0" smtClean="0">
                <a:latin typeface="PT Sans Narrow"/>
                <a:cs typeface="PT Sans Narrow"/>
              </a:rPr>
              <a:t>EBB-IST-LHR; </a:t>
            </a:r>
            <a:r>
              <a:rPr lang="en-US" sz="1400" dirty="0">
                <a:latin typeface="PT Sans Narrow"/>
                <a:cs typeface="PT Sans Narrow"/>
              </a:rPr>
              <a:t>EBB-IST-SIN</a:t>
            </a:r>
          </a:p>
          <a:p>
            <a:r>
              <a:rPr lang="en-US" sz="1400" b="1" dirty="0">
                <a:latin typeface="PT Sans Narrow"/>
                <a:cs typeface="PT Sans Narrow"/>
              </a:rPr>
              <a:t>Declared: </a:t>
            </a:r>
            <a:r>
              <a:rPr lang="en-US" sz="1400" dirty="0">
                <a:latin typeface="PT Sans Narrow"/>
                <a:cs typeface="PT Sans Narrow"/>
              </a:rPr>
              <a:t>“Aircraft Parts” and “Videography Equipment”</a:t>
            </a:r>
          </a:p>
          <a:p>
            <a:r>
              <a:rPr lang="en-US" sz="1400" b="1" dirty="0">
                <a:latin typeface="PT Sans Narrow"/>
                <a:cs typeface="PT Sans Narrow"/>
              </a:rPr>
              <a:t>Method: </a:t>
            </a:r>
            <a:r>
              <a:rPr lang="en-US" sz="1400" dirty="0">
                <a:latin typeface="PT Sans Narrow"/>
                <a:cs typeface="PT Sans Narrow"/>
              </a:rPr>
              <a:t>Cargo</a:t>
            </a:r>
            <a:endParaRPr lang="en-US" sz="1400" b="1" dirty="0">
              <a:latin typeface="PT Sans Narrow"/>
              <a:cs typeface="PT Sans Narrow"/>
            </a:endParaRPr>
          </a:p>
          <a:p>
            <a:endParaRPr lang="en-US" sz="1400" dirty="0">
              <a:latin typeface="PT Sans Narrow"/>
              <a:cs typeface="PT Sans Narrow"/>
            </a:endParaRPr>
          </a:p>
          <a:p>
            <a:r>
              <a:rPr lang="en-US" sz="1400" i="1" dirty="0">
                <a:latin typeface="PT Sans Narrow"/>
                <a:cs typeface="PT Sans Narrow"/>
              </a:rPr>
              <a:t>Weight written in pen on air cargo manifest as full 100 kg above declared weight</a:t>
            </a:r>
          </a:p>
        </p:txBody>
      </p:sp>
      <p:pic>
        <p:nvPicPr>
          <p:cNvPr id="9" name="Picture 8" descr="temp_media9c6c4a91abe6ab616064e0aece883964970d6f92a9cf0e57cc92ec650bb94c1a2523837214499803290_72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664" y="4240745"/>
            <a:ext cx="3249165" cy="1949499"/>
          </a:xfrm>
          <a:prstGeom prst="rect">
            <a:avLst/>
          </a:prstGeom>
        </p:spPr>
      </p:pic>
      <p:sp>
        <p:nvSpPr>
          <p:cNvPr id="10" name="TextBox 9"/>
          <p:cNvSpPr txBox="1"/>
          <p:nvPr/>
        </p:nvSpPr>
        <p:spPr>
          <a:xfrm>
            <a:off x="5589533" y="6193235"/>
            <a:ext cx="3019119" cy="415498"/>
          </a:xfrm>
          <a:prstGeom prst="rect">
            <a:avLst/>
          </a:prstGeom>
          <a:noFill/>
        </p:spPr>
        <p:txBody>
          <a:bodyPr wrap="square" rtlCol="0">
            <a:spAutoFit/>
          </a:bodyPr>
          <a:lstStyle/>
          <a:p>
            <a:r>
              <a:rPr lang="en-US" sz="1050" i="1" dirty="0">
                <a:latin typeface="PT Sans Narrow"/>
                <a:cs typeface="PT Sans Narrow"/>
              </a:rPr>
              <a:t>Ivory is removed from packaging on May 31, 2015 in Uganda</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1997" y="3698256"/>
            <a:ext cx="757171" cy="287203"/>
          </a:xfrm>
          <a:prstGeom prst="rect">
            <a:avLst/>
          </a:prstGeom>
        </p:spPr>
      </p:pic>
      <p:sp>
        <p:nvSpPr>
          <p:cNvPr id="13" name="TextBox 12"/>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Sample Seizures</a:t>
            </a:r>
          </a:p>
        </p:txBody>
      </p:sp>
    </p:spTree>
    <p:extLst>
      <p:ext uri="{BB962C8B-B14F-4D97-AF65-F5344CB8AC3E}">
        <p14:creationId xmlns:p14="http://schemas.microsoft.com/office/powerpoint/2010/main" val="294126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91"/>
          <p:cNvSpPr>
            <a:spLocks noChangeArrowheads="1"/>
          </p:cNvSpPr>
          <p:nvPr/>
        </p:nvSpPr>
        <p:spPr bwMode="auto">
          <a:xfrm>
            <a:off x="90416" y="6702342"/>
            <a:ext cx="8972103" cy="92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19" name="TextBox 18"/>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Sample Seizures</a:t>
            </a:r>
          </a:p>
        </p:txBody>
      </p:sp>
      <p:sp>
        <p:nvSpPr>
          <p:cNvPr id="10" name="TextBox 9"/>
          <p:cNvSpPr txBox="1"/>
          <p:nvPr/>
        </p:nvSpPr>
        <p:spPr>
          <a:xfrm>
            <a:off x="207206" y="999463"/>
            <a:ext cx="3695700" cy="2554545"/>
          </a:xfrm>
          <a:prstGeom prst="rect">
            <a:avLst/>
          </a:prstGeom>
          <a:noFill/>
        </p:spPr>
        <p:txBody>
          <a:bodyPr wrap="square" rtlCol="0">
            <a:spAutoFit/>
          </a:bodyPr>
          <a:lstStyle/>
          <a:p>
            <a:r>
              <a:rPr lang="en-US" sz="1600" b="1" dirty="0" smtClean="0">
                <a:latin typeface="PT Sans Narrow"/>
                <a:cs typeface="PT Sans Narrow"/>
              </a:rPr>
              <a:t>Seizure Date: </a:t>
            </a:r>
            <a:r>
              <a:rPr lang="en-US" sz="1600" dirty="0" smtClean="0">
                <a:latin typeface="PT Sans Narrow"/>
                <a:cs typeface="PT Sans Narrow"/>
              </a:rPr>
              <a:t>Sep 27, 2015 (Tamil Nadu, India)</a:t>
            </a:r>
          </a:p>
          <a:p>
            <a:r>
              <a:rPr lang="en-US" sz="1600" b="1" dirty="0" smtClean="0">
                <a:latin typeface="PT Sans Narrow"/>
                <a:cs typeface="PT Sans Narrow"/>
              </a:rPr>
              <a:t>Contraband:</a:t>
            </a:r>
            <a:r>
              <a:rPr lang="en-US" sz="1600" dirty="0" smtClean="0">
                <a:latin typeface="PT Sans Narrow"/>
                <a:cs typeface="PT Sans Narrow"/>
              </a:rPr>
              <a:t> 247 Indian star tortoises </a:t>
            </a:r>
            <a:r>
              <a:rPr lang="en-US" sz="1200" dirty="0" smtClean="0">
                <a:latin typeface="PT Sans Narrow"/>
                <a:cs typeface="PT Sans Narrow"/>
              </a:rPr>
              <a:t>(Appendix II)</a:t>
            </a:r>
          </a:p>
          <a:p>
            <a:r>
              <a:rPr lang="en-US" sz="1600" b="1" dirty="0" smtClean="0">
                <a:latin typeface="PT Sans Narrow"/>
                <a:cs typeface="PT Sans Narrow"/>
              </a:rPr>
              <a:t>Flights: </a:t>
            </a:r>
            <a:r>
              <a:rPr lang="en-US" sz="1600" dirty="0" smtClean="0">
                <a:latin typeface="PT Sans Narrow"/>
                <a:cs typeface="PT Sans Narrow"/>
              </a:rPr>
              <a:t>Unknown</a:t>
            </a:r>
          </a:p>
          <a:p>
            <a:r>
              <a:rPr lang="en-US" sz="1600" b="1" dirty="0" smtClean="0">
                <a:latin typeface="PT Sans Narrow"/>
                <a:cs typeface="PT Sans Narrow"/>
              </a:rPr>
              <a:t>Route: </a:t>
            </a:r>
            <a:r>
              <a:rPr lang="en-US" sz="1600" dirty="0" smtClean="0">
                <a:latin typeface="PT Sans Narrow"/>
                <a:cs typeface="PT Sans Narrow"/>
              </a:rPr>
              <a:t>IXM – CMB - KLIA</a:t>
            </a:r>
          </a:p>
          <a:p>
            <a:r>
              <a:rPr lang="en-US" sz="1600" b="1" dirty="0" smtClean="0">
                <a:latin typeface="PT Sans Narrow"/>
                <a:cs typeface="PT Sans Narrow"/>
              </a:rPr>
              <a:t>Method: </a:t>
            </a:r>
            <a:r>
              <a:rPr lang="en-US" sz="1600" dirty="0" smtClean="0">
                <a:latin typeface="PT Sans Narrow"/>
                <a:cs typeface="PT Sans Narrow"/>
              </a:rPr>
              <a:t>Luggage</a:t>
            </a:r>
            <a:endParaRPr lang="en-US" sz="1600" b="1" dirty="0" smtClean="0">
              <a:latin typeface="PT Sans Narrow"/>
              <a:cs typeface="PT Sans Narrow"/>
            </a:endParaRPr>
          </a:p>
          <a:p>
            <a:endParaRPr lang="en-US" sz="800" dirty="0">
              <a:latin typeface="PT Sans Narrow"/>
              <a:cs typeface="PT Sans Narrow"/>
            </a:endParaRPr>
          </a:p>
          <a:p>
            <a:r>
              <a:rPr lang="en-US" sz="1200" i="1" dirty="0" smtClean="0">
                <a:latin typeface="PT Sans Narrow"/>
                <a:cs typeface="PT Sans Narrow"/>
              </a:rPr>
              <a:t>Suspect had often worked as </a:t>
            </a:r>
          </a:p>
          <a:p>
            <a:r>
              <a:rPr lang="en-US" sz="1200" i="1" dirty="0" smtClean="0">
                <a:latin typeface="PT Sans Narrow"/>
                <a:cs typeface="PT Sans Narrow"/>
              </a:rPr>
              <a:t>a drug mule, moving drugs </a:t>
            </a:r>
          </a:p>
          <a:p>
            <a:r>
              <a:rPr lang="en-US" sz="1200" i="1" dirty="0" smtClean="0">
                <a:latin typeface="PT Sans Narrow"/>
                <a:cs typeface="PT Sans Narrow"/>
              </a:rPr>
              <a:t>including Ketamine (a sedative). Most </a:t>
            </a:r>
          </a:p>
          <a:p>
            <a:r>
              <a:rPr lang="en-US" sz="1200" i="1" dirty="0">
                <a:latin typeface="PT Sans Narrow"/>
                <a:cs typeface="PT Sans Narrow"/>
              </a:rPr>
              <a:t>p</a:t>
            </a:r>
            <a:r>
              <a:rPr lang="en-US" sz="1200" i="1" dirty="0" smtClean="0">
                <a:latin typeface="PT Sans Narrow"/>
                <a:cs typeface="PT Sans Narrow"/>
              </a:rPr>
              <a:t>revious seizures at this airport had </a:t>
            </a:r>
          </a:p>
          <a:p>
            <a:r>
              <a:rPr lang="en-US" sz="1200" i="1" dirty="0">
                <a:latin typeface="PT Sans Narrow"/>
                <a:cs typeface="PT Sans Narrow"/>
              </a:rPr>
              <a:t>b</a:t>
            </a:r>
            <a:r>
              <a:rPr lang="en-US" sz="1200" i="1" dirty="0" smtClean="0">
                <a:latin typeface="PT Sans Narrow"/>
                <a:cs typeface="PT Sans Narrow"/>
              </a:rPr>
              <a:t>een of either drugs or gold, and they </a:t>
            </a:r>
          </a:p>
          <a:p>
            <a:r>
              <a:rPr lang="en-US" sz="1200" i="1" dirty="0">
                <a:latin typeface="PT Sans Narrow"/>
                <a:cs typeface="PT Sans Narrow"/>
              </a:rPr>
              <a:t>h</a:t>
            </a:r>
            <a:r>
              <a:rPr lang="en-US" sz="1200" i="1" dirty="0" smtClean="0">
                <a:latin typeface="PT Sans Narrow"/>
                <a:cs typeface="PT Sans Narrow"/>
              </a:rPr>
              <a:t>ad never seized tortoises before.</a:t>
            </a:r>
          </a:p>
        </p:txBody>
      </p:sp>
      <p:sp>
        <p:nvSpPr>
          <p:cNvPr id="11" name="TextBox 10"/>
          <p:cNvSpPr txBox="1"/>
          <p:nvPr/>
        </p:nvSpPr>
        <p:spPr>
          <a:xfrm>
            <a:off x="4872026" y="3928397"/>
            <a:ext cx="3695700" cy="2739211"/>
          </a:xfrm>
          <a:prstGeom prst="rect">
            <a:avLst/>
          </a:prstGeom>
          <a:noFill/>
        </p:spPr>
        <p:txBody>
          <a:bodyPr wrap="square" rtlCol="0">
            <a:spAutoFit/>
          </a:bodyPr>
          <a:lstStyle/>
          <a:p>
            <a:r>
              <a:rPr lang="en-US" sz="1600" b="1" dirty="0" smtClean="0">
                <a:latin typeface="PT Sans Narrow"/>
                <a:cs typeface="PT Sans Narrow"/>
              </a:rPr>
              <a:t>Seizure Date: </a:t>
            </a:r>
            <a:r>
              <a:rPr lang="en-US" sz="1600" dirty="0" smtClean="0">
                <a:latin typeface="PT Sans Narrow"/>
                <a:cs typeface="PT Sans Narrow"/>
              </a:rPr>
              <a:t>2012 (New York City, USA)</a:t>
            </a:r>
          </a:p>
          <a:p>
            <a:r>
              <a:rPr lang="en-US" sz="1600" b="1" dirty="0" smtClean="0">
                <a:latin typeface="PT Sans Narrow"/>
                <a:cs typeface="PT Sans Narrow"/>
              </a:rPr>
              <a:t>Contraband:</a:t>
            </a:r>
            <a:r>
              <a:rPr lang="en-US" sz="1600" dirty="0" smtClean="0">
                <a:latin typeface="PT Sans Narrow"/>
                <a:cs typeface="PT Sans Narrow"/>
              </a:rPr>
              <a:t> 9 finches</a:t>
            </a:r>
          </a:p>
          <a:p>
            <a:r>
              <a:rPr lang="en-US" sz="1600" b="1" dirty="0" smtClean="0">
                <a:latin typeface="PT Sans Narrow"/>
                <a:cs typeface="PT Sans Narrow"/>
              </a:rPr>
              <a:t>Airline: </a:t>
            </a:r>
            <a:r>
              <a:rPr lang="en-US" sz="1600" dirty="0" smtClean="0">
                <a:latin typeface="PT Sans Narrow"/>
                <a:cs typeface="PT Sans Narrow"/>
              </a:rPr>
              <a:t>Easy Jet</a:t>
            </a:r>
          </a:p>
          <a:p>
            <a:r>
              <a:rPr lang="en-US" sz="1600" b="1" dirty="0" smtClean="0">
                <a:latin typeface="PT Sans Narrow"/>
                <a:cs typeface="PT Sans Narrow"/>
              </a:rPr>
              <a:t>Route: </a:t>
            </a:r>
            <a:r>
              <a:rPr lang="en-US" sz="1600" dirty="0" smtClean="0">
                <a:latin typeface="PT Sans Narrow"/>
                <a:cs typeface="PT Sans Narrow"/>
              </a:rPr>
              <a:t>GEO - JFK</a:t>
            </a:r>
          </a:p>
          <a:p>
            <a:r>
              <a:rPr lang="en-US" sz="1600" b="1" dirty="0" smtClean="0">
                <a:latin typeface="PT Sans Narrow"/>
                <a:cs typeface="PT Sans Narrow"/>
              </a:rPr>
              <a:t>Method: </a:t>
            </a:r>
            <a:r>
              <a:rPr lang="en-US" sz="1600" dirty="0" smtClean="0">
                <a:latin typeface="PT Sans Narrow"/>
                <a:cs typeface="PT Sans Narrow"/>
              </a:rPr>
              <a:t>Passenger</a:t>
            </a:r>
            <a:endParaRPr lang="en-US" sz="1600" b="1" dirty="0" smtClean="0">
              <a:latin typeface="PT Sans Narrow"/>
              <a:cs typeface="PT Sans Narrow"/>
            </a:endParaRPr>
          </a:p>
          <a:p>
            <a:endParaRPr lang="en-US" sz="800" dirty="0">
              <a:latin typeface="PT Sans Narrow"/>
              <a:cs typeface="PT Sans Narrow"/>
            </a:endParaRPr>
          </a:p>
          <a:p>
            <a:r>
              <a:rPr lang="en-US" sz="1200" i="1" dirty="0" smtClean="0">
                <a:latin typeface="PT Sans Narrow"/>
                <a:cs typeface="PT Sans Narrow"/>
              </a:rPr>
              <a:t>Suspect was stopped by US CBP </a:t>
            </a:r>
          </a:p>
          <a:p>
            <a:r>
              <a:rPr lang="en-US" sz="1200" i="1" dirty="0" smtClean="0">
                <a:latin typeface="PT Sans Narrow"/>
                <a:cs typeface="PT Sans Narrow"/>
              </a:rPr>
              <a:t>with nine finches stuffed in </a:t>
            </a:r>
          </a:p>
          <a:p>
            <a:r>
              <a:rPr lang="en-US" sz="1200" i="1" dirty="0" smtClean="0">
                <a:latin typeface="PT Sans Narrow"/>
                <a:cs typeface="PT Sans Narrow"/>
              </a:rPr>
              <a:t>toilet paper rolls, covered with </a:t>
            </a:r>
          </a:p>
          <a:p>
            <a:r>
              <a:rPr lang="en-US" sz="1200" i="1" dirty="0" smtClean="0">
                <a:latin typeface="PT Sans Narrow"/>
                <a:cs typeface="PT Sans Narrow"/>
              </a:rPr>
              <a:t>netting and packaging tape, up his </a:t>
            </a:r>
          </a:p>
          <a:p>
            <a:r>
              <a:rPr lang="en-US" sz="1200" i="1" dirty="0" smtClean="0">
                <a:latin typeface="PT Sans Narrow"/>
                <a:cs typeface="PT Sans Narrow"/>
              </a:rPr>
              <a:t>sleeves. He had been caught </a:t>
            </a:r>
          </a:p>
          <a:p>
            <a:r>
              <a:rPr lang="en-US" sz="1200" i="1" dirty="0" smtClean="0">
                <a:latin typeface="PT Sans Narrow"/>
                <a:cs typeface="PT Sans Narrow"/>
              </a:rPr>
              <a:t>smuggling finches on the same </a:t>
            </a:r>
          </a:p>
          <a:p>
            <a:r>
              <a:rPr lang="en-US" sz="1200" i="1" dirty="0" smtClean="0">
                <a:latin typeface="PT Sans Narrow"/>
                <a:cs typeface="PT Sans Narrow"/>
              </a:rPr>
              <a:t>route 4 times previously.</a:t>
            </a:r>
          </a:p>
        </p:txBody>
      </p:sp>
      <p:sp>
        <p:nvSpPr>
          <p:cNvPr id="12" name="TextBox 11"/>
          <p:cNvSpPr txBox="1"/>
          <p:nvPr/>
        </p:nvSpPr>
        <p:spPr>
          <a:xfrm>
            <a:off x="202491" y="3928397"/>
            <a:ext cx="3695700" cy="2246769"/>
          </a:xfrm>
          <a:prstGeom prst="rect">
            <a:avLst/>
          </a:prstGeom>
          <a:noFill/>
        </p:spPr>
        <p:txBody>
          <a:bodyPr wrap="square" rtlCol="0">
            <a:spAutoFit/>
          </a:bodyPr>
          <a:lstStyle/>
          <a:p>
            <a:r>
              <a:rPr lang="en-US" sz="1600" b="1" dirty="0" smtClean="0">
                <a:latin typeface="PT Sans Narrow"/>
                <a:cs typeface="PT Sans Narrow"/>
              </a:rPr>
              <a:t>Seizure Date: </a:t>
            </a:r>
            <a:r>
              <a:rPr lang="en-US" sz="1600" dirty="0" smtClean="0">
                <a:latin typeface="PT Sans Narrow"/>
                <a:cs typeface="PT Sans Narrow"/>
              </a:rPr>
              <a:t>July 3, 2015 (Bangkok, Thailand)</a:t>
            </a:r>
          </a:p>
          <a:p>
            <a:r>
              <a:rPr lang="en-US" sz="1600" b="1" dirty="0" smtClean="0">
                <a:latin typeface="PT Sans Narrow"/>
                <a:cs typeface="PT Sans Narrow"/>
              </a:rPr>
              <a:t>Contraband:</a:t>
            </a:r>
            <a:r>
              <a:rPr lang="en-US" sz="1600" dirty="0" smtClean="0">
                <a:latin typeface="PT Sans Narrow"/>
                <a:cs typeface="PT Sans Narrow"/>
              </a:rPr>
              <a:t> 250kg ivory  </a:t>
            </a:r>
          </a:p>
          <a:p>
            <a:r>
              <a:rPr lang="en-US" sz="1600" b="1" dirty="0" smtClean="0">
                <a:latin typeface="PT Sans Narrow"/>
                <a:cs typeface="PT Sans Narrow"/>
              </a:rPr>
              <a:t>Flights: </a:t>
            </a:r>
            <a:r>
              <a:rPr lang="en-US" sz="1600" dirty="0" smtClean="0">
                <a:latin typeface="PT Sans Narrow"/>
                <a:cs typeface="PT Sans Narrow"/>
              </a:rPr>
              <a:t>ET 831 and ET 618</a:t>
            </a:r>
          </a:p>
          <a:p>
            <a:r>
              <a:rPr lang="en-US" sz="1600" b="1" dirty="0" smtClean="0">
                <a:latin typeface="PT Sans Narrow"/>
                <a:cs typeface="PT Sans Narrow"/>
              </a:rPr>
              <a:t>Route: </a:t>
            </a:r>
            <a:r>
              <a:rPr lang="en-US" sz="1600" dirty="0" smtClean="0">
                <a:latin typeface="PT Sans Narrow"/>
                <a:cs typeface="PT Sans Narrow"/>
              </a:rPr>
              <a:t>BZV-ADD-SIN-KUL-BKK-VTE</a:t>
            </a:r>
            <a:endParaRPr lang="en-US" sz="1600" b="1" dirty="0" smtClean="0">
              <a:latin typeface="PT Sans Narrow"/>
              <a:cs typeface="PT Sans Narrow"/>
            </a:endParaRPr>
          </a:p>
          <a:p>
            <a:r>
              <a:rPr lang="en-US" sz="1600" b="1" dirty="0" smtClean="0">
                <a:latin typeface="PT Sans Narrow"/>
                <a:cs typeface="PT Sans Narrow"/>
              </a:rPr>
              <a:t>Declared</a:t>
            </a:r>
            <a:r>
              <a:rPr lang="en-US" sz="1600" dirty="0" smtClean="0">
                <a:latin typeface="PT Sans Narrow"/>
                <a:cs typeface="PT Sans Narrow"/>
              </a:rPr>
              <a:t>: “Marble Pieces”</a:t>
            </a:r>
          </a:p>
          <a:p>
            <a:r>
              <a:rPr lang="en-US" sz="1600" b="1" dirty="0" smtClean="0">
                <a:latin typeface="PT Sans Narrow"/>
                <a:cs typeface="PT Sans Narrow"/>
              </a:rPr>
              <a:t>Method: </a:t>
            </a:r>
            <a:r>
              <a:rPr lang="en-US" sz="1600" dirty="0" smtClean="0">
                <a:latin typeface="PT Sans Narrow"/>
                <a:cs typeface="PT Sans Narrow"/>
              </a:rPr>
              <a:t>Cargo</a:t>
            </a:r>
            <a:endParaRPr lang="en-US" sz="1600" b="1" dirty="0" smtClean="0">
              <a:latin typeface="PT Sans Narrow"/>
              <a:cs typeface="PT Sans Narrow"/>
            </a:endParaRPr>
          </a:p>
          <a:p>
            <a:endParaRPr lang="en-US" sz="800" dirty="0">
              <a:latin typeface="PT Sans Narrow"/>
              <a:cs typeface="PT Sans Narrow"/>
            </a:endParaRPr>
          </a:p>
          <a:p>
            <a:r>
              <a:rPr lang="en-US" sz="1200" i="1" dirty="0" smtClean="0">
                <a:latin typeface="PT Sans Narrow"/>
                <a:cs typeface="PT Sans Narrow"/>
              </a:rPr>
              <a:t>Hidden in wooden crates marked </a:t>
            </a:r>
          </a:p>
          <a:p>
            <a:r>
              <a:rPr lang="en-US" sz="1200" i="1" dirty="0" smtClean="0">
                <a:latin typeface="PT Sans Narrow"/>
                <a:cs typeface="PT Sans Narrow"/>
              </a:rPr>
              <a:t>marble pieces” containing four </a:t>
            </a:r>
          </a:p>
          <a:p>
            <a:r>
              <a:rPr lang="en-US" sz="1200" i="1" dirty="0" smtClean="0">
                <a:latin typeface="PT Sans Narrow"/>
                <a:cs typeface="PT Sans Narrow"/>
              </a:rPr>
              <a:t>suitcases of  ivory</a:t>
            </a:r>
          </a:p>
        </p:txBody>
      </p:sp>
      <p:sp>
        <p:nvSpPr>
          <p:cNvPr id="13" name="TextBox 12"/>
          <p:cNvSpPr txBox="1"/>
          <p:nvPr/>
        </p:nvSpPr>
        <p:spPr>
          <a:xfrm>
            <a:off x="4872026" y="997249"/>
            <a:ext cx="3695700" cy="2369880"/>
          </a:xfrm>
          <a:prstGeom prst="rect">
            <a:avLst/>
          </a:prstGeom>
          <a:noFill/>
        </p:spPr>
        <p:txBody>
          <a:bodyPr wrap="square" rtlCol="0">
            <a:spAutoFit/>
          </a:bodyPr>
          <a:lstStyle/>
          <a:p>
            <a:r>
              <a:rPr lang="en-US" sz="1600" b="1" dirty="0" smtClean="0">
                <a:latin typeface="PT Sans Narrow"/>
                <a:cs typeface="PT Sans Narrow"/>
              </a:rPr>
              <a:t>Seizure Date: </a:t>
            </a:r>
            <a:r>
              <a:rPr lang="en-US" sz="1600" dirty="0" smtClean="0">
                <a:latin typeface="PT Sans Narrow"/>
                <a:cs typeface="PT Sans Narrow"/>
              </a:rPr>
              <a:t>Sep 9, 2014 (San José, Costa Rica)</a:t>
            </a:r>
          </a:p>
          <a:p>
            <a:r>
              <a:rPr lang="en-US" sz="1600" b="1" dirty="0" smtClean="0">
                <a:latin typeface="PT Sans Narrow"/>
                <a:cs typeface="PT Sans Narrow"/>
              </a:rPr>
              <a:t>Contraband:</a:t>
            </a:r>
            <a:r>
              <a:rPr lang="en-US" sz="1600" dirty="0" smtClean="0">
                <a:latin typeface="PT Sans Narrow"/>
                <a:cs typeface="PT Sans Narrow"/>
              </a:rPr>
              <a:t> 438 reptiles</a:t>
            </a:r>
          </a:p>
          <a:p>
            <a:r>
              <a:rPr lang="en-US" sz="1600" b="1" dirty="0" smtClean="0">
                <a:latin typeface="PT Sans Narrow"/>
                <a:cs typeface="PT Sans Narrow"/>
              </a:rPr>
              <a:t>Flights: </a:t>
            </a:r>
            <a:r>
              <a:rPr lang="en-US" sz="1600" dirty="0" smtClean="0">
                <a:latin typeface="PT Sans Narrow"/>
                <a:cs typeface="PT Sans Narrow"/>
              </a:rPr>
              <a:t>unknown</a:t>
            </a:r>
          </a:p>
          <a:p>
            <a:r>
              <a:rPr lang="en-US" sz="1600" b="1" dirty="0" smtClean="0">
                <a:latin typeface="PT Sans Narrow"/>
                <a:cs typeface="PT Sans Narrow"/>
              </a:rPr>
              <a:t>Route: </a:t>
            </a:r>
            <a:r>
              <a:rPr lang="en-US" sz="1600" dirty="0" smtClean="0">
                <a:latin typeface="PT Sans Narrow"/>
                <a:cs typeface="PT Sans Narrow"/>
              </a:rPr>
              <a:t>SJO - PTY - DUS</a:t>
            </a:r>
          </a:p>
          <a:p>
            <a:r>
              <a:rPr lang="en-US" sz="1600" b="1" dirty="0" smtClean="0">
                <a:latin typeface="PT Sans Narrow"/>
                <a:cs typeface="PT Sans Narrow"/>
              </a:rPr>
              <a:t>Method: </a:t>
            </a:r>
            <a:r>
              <a:rPr lang="en-US" sz="1600" dirty="0" smtClean="0">
                <a:latin typeface="PT Sans Narrow"/>
                <a:cs typeface="PT Sans Narrow"/>
              </a:rPr>
              <a:t>Luggage</a:t>
            </a:r>
            <a:endParaRPr lang="en-US" sz="1600" b="1" dirty="0" smtClean="0">
              <a:latin typeface="PT Sans Narrow"/>
              <a:cs typeface="PT Sans Narrow"/>
            </a:endParaRPr>
          </a:p>
          <a:p>
            <a:endParaRPr lang="en-US" sz="800" dirty="0">
              <a:latin typeface="PT Sans Narrow"/>
              <a:cs typeface="PT Sans Narrow"/>
            </a:endParaRPr>
          </a:p>
          <a:p>
            <a:r>
              <a:rPr lang="en-US" sz="1200" i="1" dirty="0" smtClean="0">
                <a:latin typeface="PT Sans Narrow"/>
                <a:cs typeface="PT Sans Narrow"/>
              </a:rPr>
              <a:t>Suspect continues to run a reptile </a:t>
            </a:r>
          </a:p>
          <a:p>
            <a:r>
              <a:rPr lang="en-US" sz="1200" i="1" dirty="0" smtClean="0">
                <a:latin typeface="PT Sans Narrow"/>
                <a:cs typeface="PT Sans Narrow"/>
              </a:rPr>
              <a:t>business in Germany. He posts </a:t>
            </a:r>
          </a:p>
          <a:p>
            <a:r>
              <a:rPr lang="en-US" sz="1200" i="1" dirty="0" smtClean="0">
                <a:latin typeface="PT Sans Narrow"/>
                <a:cs typeface="PT Sans Narrow"/>
              </a:rPr>
              <a:t>photos on Facebook of dozens of </a:t>
            </a:r>
          </a:p>
          <a:p>
            <a:r>
              <a:rPr lang="en-US" sz="1200" i="1" dirty="0" smtClean="0">
                <a:latin typeface="PT Sans Narrow"/>
                <a:cs typeface="PT Sans Narrow"/>
              </a:rPr>
              <a:t>CITES permits at a time,  and uses </a:t>
            </a:r>
          </a:p>
          <a:p>
            <a:r>
              <a:rPr lang="en-US" sz="1200" i="1" dirty="0" smtClean="0">
                <a:latin typeface="PT Sans Narrow"/>
                <a:cs typeface="PT Sans Narrow"/>
              </a:rPr>
              <a:t>Lufthansa Animal Lounge</a:t>
            </a:r>
          </a:p>
        </p:txBody>
      </p:sp>
      <p:pic>
        <p:nvPicPr>
          <p:cNvPr id="16" name="Picture 15"/>
          <p:cNvPicPr>
            <a:picLocks noChangeAspect="1"/>
          </p:cNvPicPr>
          <p:nvPr/>
        </p:nvPicPr>
        <p:blipFill>
          <a:blip r:embed="rId3"/>
          <a:stretch>
            <a:fillRect/>
          </a:stretch>
        </p:blipFill>
        <p:spPr>
          <a:xfrm>
            <a:off x="2363949" y="4966443"/>
            <a:ext cx="2374668" cy="1583112"/>
          </a:xfrm>
          <a:prstGeom prst="rect">
            <a:avLst/>
          </a:prstGeom>
        </p:spPr>
      </p:pic>
      <p:pic>
        <p:nvPicPr>
          <p:cNvPr id="17" name="Picture 16" descr="skroba Seizure 1.jpg"/>
          <p:cNvPicPr/>
          <p:nvPr/>
        </p:nvPicPr>
        <p:blipFill>
          <a:blip r:embed="rId4">
            <a:extLst>
              <a:ext uri="{28A0092B-C50C-407E-A947-70E740481C1C}">
                <a14:useLocalDpi xmlns:a14="http://schemas.microsoft.com/office/drawing/2010/main" val="0"/>
              </a:ext>
            </a:extLst>
          </a:blip>
          <a:srcRect t="9586" b="29546"/>
          <a:stretch>
            <a:fillRect/>
          </a:stretch>
        </p:blipFill>
        <p:spPr bwMode="auto">
          <a:xfrm>
            <a:off x="6819696" y="2289559"/>
            <a:ext cx="2212579" cy="1163947"/>
          </a:xfrm>
          <a:prstGeom prst="rect">
            <a:avLst/>
          </a:prstGeom>
          <a:noFill/>
          <a:ln>
            <a:noFill/>
          </a:ln>
        </p:spPr>
      </p:pic>
      <p:pic>
        <p:nvPicPr>
          <p:cNvPr id="18" name="Picture 17" descr="https://lh5.googleusercontent.com/4xsOWGdjkn6y7kWKuApuPLzUy40Wv_jbFuiCucQdCdVmj7iHu-IHEQ8yhGs2L-Ex2rFIorBO5mJE-SNto6FK_zqBhe0r5cWgAsYGi_cFmGDkmH7phrLbn2KQ1QHUdpqk_Ll7EBOK"/>
          <p:cNvPicPr/>
          <p:nvPr/>
        </p:nvPicPr>
        <p:blipFill>
          <a:blip r:embed="rId5">
            <a:extLst>
              <a:ext uri="{28A0092B-C50C-407E-A947-70E740481C1C}">
                <a14:useLocalDpi xmlns:a14="http://schemas.microsoft.com/office/drawing/2010/main" val="0"/>
              </a:ext>
            </a:extLst>
          </a:blip>
          <a:srcRect/>
          <a:stretch>
            <a:fillRect/>
          </a:stretch>
        </p:blipFill>
        <p:spPr bwMode="auto">
          <a:xfrm>
            <a:off x="2418920" y="1681083"/>
            <a:ext cx="2306250" cy="1772423"/>
          </a:xfrm>
          <a:prstGeom prst="rect">
            <a:avLst/>
          </a:prstGeom>
          <a:noFill/>
          <a:ln>
            <a:noFill/>
          </a:ln>
        </p:spPr>
      </p:pic>
      <p:pic>
        <p:nvPicPr>
          <p:cNvPr id="20" name="Picture 19" descr="Macintosh HD:Users:ecfc2:Desktop:Screen Shot 2016-11-25 at 12.00.32 AM.png"/>
          <p:cNvPicPr/>
          <p:nvPr/>
        </p:nvPicPr>
        <p:blipFill>
          <a:blip r:embed="rId6">
            <a:extLst>
              <a:ext uri="{28A0092B-C50C-407E-A947-70E740481C1C}">
                <a14:useLocalDpi xmlns:a14="http://schemas.microsoft.com/office/drawing/2010/main" val="0"/>
              </a:ext>
            </a:extLst>
          </a:blip>
          <a:srcRect/>
          <a:stretch>
            <a:fillRect/>
          </a:stretch>
        </p:blipFill>
        <p:spPr bwMode="auto">
          <a:xfrm>
            <a:off x="6819696" y="4900365"/>
            <a:ext cx="2242819" cy="1646789"/>
          </a:xfrm>
          <a:prstGeom prst="rect">
            <a:avLst/>
          </a:prstGeom>
          <a:noFill/>
          <a:ln>
            <a:noFill/>
          </a:ln>
        </p:spPr>
      </p:pic>
    </p:spTree>
    <p:extLst>
      <p:ext uri="{BB962C8B-B14F-4D97-AF65-F5344CB8AC3E}">
        <p14:creationId xmlns:p14="http://schemas.microsoft.com/office/powerpoint/2010/main" val="12899113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1"/>
          <p:cNvSpPr>
            <a:spLocks noChangeArrowheads="1"/>
          </p:cNvSpPr>
          <p:nvPr/>
        </p:nvSpPr>
        <p:spPr bwMode="auto">
          <a:xfrm>
            <a:off x="877611" y="6516400"/>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3" name="TextBox 2"/>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Wildlife Trafficking Legislation</a:t>
            </a:r>
          </a:p>
        </p:txBody>
      </p:sp>
      <p:sp>
        <p:nvSpPr>
          <p:cNvPr id="5" name="TextBox 4"/>
          <p:cNvSpPr txBox="1"/>
          <p:nvPr/>
        </p:nvSpPr>
        <p:spPr>
          <a:xfrm>
            <a:off x="0" y="818109"/>
            <a:ext cx="9144000" cy="584775"/>
          </a:xfrm>
          <a:prstGeom prst="rect">
            <a:avLst/>
          </a:prstGeom>
          <a:noFill/>
        </p:spPr>
        <p:txBody>
          <a:bodyPr wrap="square" rtlCol="0">
            <a:spAutoFit/>
          </a:bodyPr>
          <a:lstStyle/>
          <a:p>
            <a:pPr algn="ctr"/>
            <a:r>
              <a:rPr lang="en-US" sz="1600" b="1" dirty="0">
                <a:solidFill>
                  <a:srgbClr val="800000"/>
                </a:solidFill>
                <a:latin typeface="Sansation Light"/>
                <a:cs typeface="Sansation Light"/>
              </a:rPr>
              <a:t>The U.S. Congress has passed two federal laws that give the U.S. government fairly broad authority to address wildlife trafficking within the United States and abroad. </a:t>
            </a:r>
          </a:p>
        </p:txBody>
      </p:sp>
      <p:sp>
        <p:nvSpPr>
          <p:cNvPr id="6" name="TextBox 5"/>
          <p:cNvSpPr txBox="1"/>
          <p:nvPr/>
        </p:nvSpPr>
        <p:spPr>
          <a:xfrm>
            <a:off x="268941" y="1458929"/>
            <a:ext cx="8606118" cy="5278368"/>
          </a:xfrm>
          <a:prstGeom prst="rect">
            <a:avLst/>
          </a:prstGeom>
          <a:noFill/>
        </p:spPr>
        <p:txBody>
          <a:bodyPr wrap="square" rtlCol="0">
            <a:spAutoFit/>
          </a:bodyPr>
          <a:lstStyle/>
          <a:p>
            <a:r>
              <a:rPr lang="en-US" sz="1500" b="1" dirty="0" smtClean="0">
                <a:latin typeface="PT Sans Narrow" charset="-52"/>
                <a:ea typeface="PT Sans Narrow" charset="-52"/>
                <a:cs typeface="PT Sans Narrow" charset="-52"/>
              </a:rPr>
              <a:t>Convention on International Trade in Endangered Species of Wild Fauna and Flora (CITES) (1975)</a:t>
            </a:r>
          </a:p>
          <a:p>
            <a:endParaRPr lang="en-US" sz="800" b="1" dirty="0" smtClean="0">
              <a:latin typeface="PT Sans Narrow" charset="-52"/>
              <a:ea typeface="PT Sans Narrow" charset="-52"/>
              <a:cs typeface="PT Sans Narrow" charset="-52"/>
            </a:endParaRPr>
          </a:p>
          <a:p>
            <a:r>
              <a:rPr lang="en-US" sz="1200" dirty="0" smtClean="0">
                <a:latin typeface="PT Sans Narrow" charset="-52"/>
                <a:ea typeface="PT Sans Narrow" charset="-52"/>
                <a:cs typeface="PT Sans Narrow" charset="-52"/>
              </a:rPr>
              <a:t>CITES is a binding international agreement that provides a framework for member countries to monitor the international trade in certain species.  Member countries can vote to place protected species and populations on one of three appendices: </a:t>
            </a:r>
          </a:p>
          <a:p>
            <a:endParaRPr lang="en-US" sz="500" dirty="0">
              <a:latin typeface="PT Sans Narrow" charset="-52"/>
              <a:ea typeface="PT Sans Narrow" charset="-52"/>
              <a:cs typeface="PT Sans Narrow" charset="-52"/>
            </a:endParaRPr>
          </a:p>
          <a:p>
            <a:pPr marL="342900" indent="-342900">
              <a:buFontTx/>
              <a:buAutoNum type="arabicPeriod"/>
            </a:pPr>
            <a:r>
              <a:rPr lang="en-US" sz="1200" i="1" dirty="0" smtClean="0">
                <a:latin typeface="PT Sans Narrow" charset="-52"/>
                <a:ea typeface="PT Sans Narrow" charset="-52"/>
                <a:cs typeface="PT Sans Narrow" charset="-52"/>
              </a:rPr>
              <a:t>Appendix I: </a:t>
            </a:r>
            <a:r>
              <a:rPr lang="en-US" sz="1200" dirty="0" smtClean="0">
                <a:latin typeface="PT Sans Narrow" charset="-52"/>
                <a:ea typeface="PT Sans Narrow" charset="-52"/>
                <a:cs typeface="PT Sans Narrow" charset="-52"/>
              </a:rPr>
              <a:t>Trade </a:t>
            </a:r>
            <a:r>
              <a:rPr lang="en-US" sz="1200" dirty="0">
                <a:latin typeface="PT Sans Narrow" charset="-52"/>
                <a:ea typeface="PT Sans Narrow" charset="-52"/>
                <a:cs typeface="PT Sans Narrow" charset="-52"/>
              </a:rPr>
              <a:t>in specimens of </a:t>
            </a:r>
            <a:r>
              <a:rPr lang="en-US" sz="1200" dirty="0" smtClean="0">
                <a:latin typeface="PT Sans Narrow" charset="-52"/>
                <a:ea typeface="PT Sans Narrow" charset="-52"/>
                <a:cs typeface="PT Sans Narrow" charset="-52"/>
              </a:rPr>
              <a:t>Appendix I species is “permitted </a:t>
            </a:r>
            <a:r>
              <a:rPr lang="en-US" sz="1200" dirty="0">
                <a:latin typeface="PT Sans Narrow" charset="-52"/>
                <a:ea typeface="PT Sans Narrow" charset="-52"/>
                <a:cs typeface="PT Sans Narrow" charset="-52"/>
              </a:rPr>
              <a:t>only in exceptional circumstances</a:t>
            </a:r>
            <a:r>
              <a:rPr lang="en-US" sz="1200" dirty="0" smtClean="0">
                <a:latin typeface="PT Sans Narrow" charset="-52"/>
                <a:ea typeface="PT Sans Narrow" charset="-52"/>
                <a:cs typeface="PT Sans Narrow" charset="-52"/>
              </a:rPr>
              <a:t>.”</a:t>
            </a:r>
          </a:p>
          <a:p>
            <a:pPr marL="342900" indent="-342900">
              <a:buAutoNum type="arabicPeriod"/>
            </a:pPr>
            <a:r>
              <a:rPr lang="en-US" sz="1200" i="1" dirty="0" smtClean="0">
                <a:latin typeface="PT Sans Narrow" charset="-52"/>
                <a:ea typeface="PT Sans Narrow" charset="-52"/>
                <a:cs typeface="PT Sans Narrow" charset="-52"/>
              </a:rPr>
              <a:t>Appendix II: </a:t>
            </a:r>
            <a:r>
              <a:rPr lang="en-US" sz="1200" dirty="0" smtClean="0">
                <a:latin typeface="PT Sans Narrow" charset="-52"/>
                <a:ea typeface="PT Sans Narrow" charset="-52"/>
                <a:cs typeface="PT Sans Narrow" charset="-52"/>
              </a:rPr>
              <a:t>Trade in specimens of Appendix II species is controlled to ensure their continued survival.</a:t>
            </a:r>
            <a:endParaRPr lang="en-US" sz="1200" i="1" dirty="0" smtClean="0">
              <a:latin typeface="PT Sans Narrow" charset="-52"/>
              <a:ea typeface="PT Sans Narrow" charset="-52"/>
              <a:cs typeface="PT Sans Narrow" charset="-52"/>
            </a:endParaRPr>
          </a:p>
          <a:p>
            <a:pPr marL="342900" indent="-342900">
              <a:buFontTx/>
              <a:buAutoNum type="arabicPeriod"/>
            </a:pPr>
            <a:r>
              <a:rPr lang="en-US" sz="1200" i="1" dirty="0" smtClean="0">
                <a:latin typeface="PT Sans Narrow" charset="-52"/>
                <a:ea typeface="PT Sans Narrow" charset="-52"/>
                <a:cs typeface="PT Sans Narrow" charset="-52"/>
              </a:rPr>
              <a:t>Appendix III: </a:t>
            </a:r>
            <a:r>
              <a:rPr lang="en-US" sz="1200" dirty="0" smtClean="0">
                <a:latin typeface="PT Sans Narrow" charset="-52"/>
                <a:ea typeface="PT Sans Narrow" charset="-52"/>
                <a:cs typeface="PT Sans Narrow" charset="-52"/>
              </a:rPr>
              <a:t>These species are “protected in at least one country</a:t>
            </a:r>
            <a:r>
              <a:rPr lang="en-US" sz="1200" dirty="0">
                <a:latin typeface="PT Sans Narrow" charset="-52"/>
                <a:ea typeface="PT Sans Narrow" charset="-52"/>
                <a:cs typeface="PT Sans Narrow" charset="-52"/>
              </a:rPr>
              <a:t>, which has asked other CITES Parties for assistance in controlling the trade</a:t>
            </a:r>
            <a:r>
              <a:rPr lang="en-US" sz="1200" dirty="0" smtClean="0">
                <a:latin typeface="PT Sans Narrow" charset="-52"/>
                <a:ea typeface="PT Sans Narrow" charset="-52"/>
                <a:cs typeface="PT Sans Narrow" charset="-52"/>
              </a:rPr>
              <a:t>.”</a:t>
            </a:r>
            <a:endParaRPr lang="en-US" sz="1200" i="1" dirty="0" smtClean="0">
              <a:latin typeface="PT Sans Narrow" charset="-52"/>
              <a:ea typeface="PT Sans Narrow" charset="-52"/>
              <a:cs typeface="PT Sans Narrow" charset="-52"/>
            </a:endParaRPr>
          </a:p>
          <a:p>
            <a:endParaRPr lang="en-US" sz="500" b="1" dirty="0" smtClean="0">
              <a:latin typeface="PT Sans Narrow" charset="-52"/>
              <a:ea typeface="PT Sans Narrow" charset="-52"/>
              <a:cs typeface="PT Sans Narrow" charset="-52"/>
            </a:endParaRPr>
          </a:p>
          <a:p>
            <a:r>
              <a:rPr lang="en-US" sz="1000" i="1" dirty="0">
                <a:latin typeface="PT Sans Narrow" charset="-52"/>
                <a:ea typeface="PT Sans Narrow" charset="-52"/>
                <a:cs typeface="PT Sans Narrow" charset="-52"/>
              </a:rPr>
              <a:t>Source: https://</a:t>
            </a:r>
            <a:r>
              <a:rPr lang="en-US" sz="1000" i="1" dirty="0" err="1">
                <a:latin typeface="PT Sans Narrow" charset="-52"/>
                <a:ea typeface="PT Sans Narrow" charset="-52"/>
                <a:cs typeface="PT Sans Narrow" charset="-52"/>
              </a:rPr>
              <a:t>www.cites.org</a:t>
            </a:r>
            <a:r>
              <a:rPr lang="en-US" sz="1000" i="1" dirty="0">
                <a:latin typeface="PT Sans Narrow" charset="-52"/>
                <a:ea typeface="PT Sans Narrow" charset="-52"/>
                <a:cs typeface="PT Sans Narrow" charset="-52"/>
              </a:rPr>
              <a:t>/</a:t>
            </a:r>
            <a:r>
              <a:rPr lang="en-US" sz="1000" i="1" dirty="0" err="1">
                <a:latin typeface="PT Sans Narrow" charset="-52"/>
                <a:ea typeface="PT Sans Narrow" charset="-52"/>
                <a:cs typeface="PT Sans Narrow" charset="-52"/>
              </a:rPr>
              <a:t>eng</a:t>
            </a:r>
            <a:r>
              <a:rPr lang="en-US" sz="1000" i="1" dirty="0">
                <a:latin typeface="PT Sans Narrow" charset="-52"/>
                <a:ea typeface="PT Sans Narrow" charset="-52"/>
                <a:cs typeface="PT Sans Narrow" charset="-52"/>
              </a:rPr>
              <a:t>/disc/</a:t>
            </a:r>
            <a:r>
              <a:rPr lang="en-US" sz="1000" i="1" dirty="0" err="1">
                <a:latin typeface="PT Sans Narrow" charset="-52"/>
                <a:ea typeface="PT Sans Narrow" charset="-52"/>
                <a:cs typeface="PT Sans Narrow" charset="-52"/>
              </a:rPr>
              <a:t>how.php</a:t>
            </a:r>
            <a:endParaRPr lang="en-US" sz="1000" i="1" dirty="0">
              <a:latin typeface="PT Sans Narrow" charset="-52"/>
              <a:ea typeface="PT Sans Narrow" charset="-52"/>
              <a:cs typeface="PT Sans Narrow" charset="-52"/>
            </a:endParaRPr>
          </a:p>
          <a:p>
            <a:endParaRPr lang="en-US" sz="1000" b="1" dirty="0">
              <a:latin typeface="PT Sans Narrow" charset="-52"/>
              <a:ea typeface="PT Sans Narrow" charset="-52"/>
              <a:cs typeface="PT Sans Narrow" charset="-52"/>
            </a:endParaRPr>
          </a:p>
          <a:p>
            <a:r>
              <a:rPr lang="en-US" sz="1500" b="1" dirty="0" smtClean="0">
                <a:latin typeface="PT Sans Narrow" charset="-52"/>
                <a:ea typeface="PT Sans Narrow" charset="-52"/>
                <a:cs typeface="PT Sans Narrow" charset="-52"/>
              </a:rPr>
              <a:t>Lacey </a:t>
            </a:r>
            <a:r>
              <a:rPr lang="en-US" sz="1500" b="1" dirty="0">
                <a:latin typeface="PT Sans Narrow" charset="-52"/>
                <a:ea typeface="PT Sans Narrow" charset="-52"/>
                <a:cs typeface="PT Sans Narrow" charset="-52"/>
              </a:rPr>
              <a:t>Act (1900, amended 2008)</a:t>
            </a:r>
          </a:p>
          <a:p>
            <a:endParaRPr lang="en-US" sz="800" b="1" dirty="0">
              <a:latin typeface="PT Sans Narrow" charset="-52"/>
              <a:ea typeface="PT Sans Narrow" charset="-52"/>
              <a:cs typeface="PT Sans Narrow" charset="-52"/>
            </a:endParaRPr>
          </a:p>
          <a:p>
            <a:r>
              <a:rPr lang="en-US" sz="1200" dirty="0">
                <a:latin typeface="PT Sans Narrow" charset="-52"/>
                <a:ea typeface="PT Sans Narrow" charset="-52"/>
                <a:cs typeface="PT Sans Narrow" charset="-52"/>
              </a:rPr>
              <a:t>The Lacey Act is the first federal law protecting wildlife in the United States. Under the Act, it is “unlawful to import, export, sell, acquire, or purchase fish, wildlife or plants that are taken, possessed, transported, or sold: </a:t>
            </a:r>
          </a:p>
          <a:p>
            <a:endParaRPr lang="en-US" sz="500" dirty="0">
              <a:latin typeface="PT Sans Narrow" charset="-52"/>
              <a:ea typeface="PT Sans Narrow" charset="-52"/>
              <a:cs typeface="PT Sans Narrow" charset="-52"/>
            </a:endParaRPr>
          </a:p>
          <a:p>
            <a:pPr marL="342900" indent="-342900">
              <a:buAutoNum type="arabicPeriod"/>
            </a:pPr>
            <a:r>
              <a:rPr lang="en-US" sz="1200" dirty="0">
                <a:latin typeface="PT Sans Narrow" charset="-52"/>
                <a:ea typeface="PT Sans Narrow" charset="-52"/>
                <a:cs typeface="PT Sans Narrow" charset="-52"/>
              </a:rPr>
              <a:t>in violation of U.S. or Indian law, or </a:t>
            </a:r>
          </a:p>
          <a:p>
            <a:pPr marL="342900" indent="-342900">
              <a:buAutoNum type="arabicPeriod"/>
            </a:pPr>
            <a:r>
              <a:rPr lang="en-US" sz="1200" dirty="0">
                <a:latin typeface="PT Sans Narrow" charset="-52"/>
                <a:ea typeface="PT Sans Narrow" charset="-52"/>
                <a:cs typeface="PT Sans Narrow" charset="-52"/>
              </a:rPr>
              <a:t>in interstate or foreign commerce involving any fish, wildlife, or plants taken, possessed, or sold in violation of State or foreign law.”</a:t>
            </a:r>
          </a:p>
          <a:p>
            <a:pPr marL="342900" indent="-342900">
              <a:buAutoNum type="arabicPeriod"/>
            </a:pPr>
            <a:endParaRPr lang="en-US" sz="500" dirty="0">
              <a:latin typeface="PT Sans Narrow" charset="-52"/>
              <a:ea typeface="PT Sans Narrow" charset="-52"/>
              <a:cs typeface="PT Sans Narrow" charset="-52"/>
            </a:endParaRPr>
          </a:p>
          <a:p>
            <a:r>
              <a:rPr lang="en-US" sz="1200" dirty="0">
                <a:latin typeface="PT Sans Narrow" charset="-52"/>
                <a:ea typeface="PT Sans Narrow" charset="-52"/>
                <a:cs typeface="PT Sans Narrow" charset="-52"/>
              </a:rPr>
              <a:t>The Lacy Act enforces civil and criminal penalties for the illegal trade of animals and plants protected under U.S. law or CITES.</a:t>
            </a:r>
          </a:p>
          <a:p>
            <a:endParaRPr lang="en-US" sz="800" dirty="0">
              <a:latin typeface="PT Sans Narrow" charset="-52"/>
              <a:ea typeface="PT Sans Narrow" charset="-52"/>
              <a:cs typeface="PT Sans Narrow" charset="-52"/>
            </a:endParaRPr>
          </a:p>
          <a:p>
            <a:r>
              <a:rPr lang="en-US" sz="1000" i="1" dirty="0">
                <a:latin typeface="PT Sans Narrow" charset="-52"/>
                <a:ea typeface="PT Sans Narrow" charset="-52"/>
                <a:cs typeface="PT Sans Narrow" charset="-52"/>
              </a:rPr>
              <a:t>Source: www.fws.gov/international/laws-treaties-agreements/us-conservation-laws/lacey-act.html</a:t>
            </a:r>
          </a:p>
          <a:p>
            <a:endParaRPr lang="en-US" sz="1000" i="1" dirty="0">
              <a:latin typeface="PT Sans Narrow" charset="-52"/>
              <a:ea typeface="PT Sans Narrow" charset="-52"/>
              <a:cs typeface="PT Sans Narrow" charset="-52"/>
            </a:endParaRPr>
          </a:p>
          <a:p>
            <a:r>
              <a:rPr lang="en-US" sz="1500" b="1" dirty="0">
                <a:latin typeface="PT Sans Narrow" charset="-52"/>
                <a:ea typeface="PT Sans Narrow" charset="-52"/>
                <a:cs typeface="PT Sans Narrow" charset="-52"/>
              </a:rPr>
              <a:t>Eliminate, Neutralize, and Disrupt (END) Wildlife Trafficking Act (2016)</a:t>
            </a:r>
          </a:p>
          <a:p>
            <a:endParaRPr lang="en-US" sz="800" i="1" dirty="0">
              <a:latin typeface="PT Sans Narrow" charset="-52"/>
              <a:ea typeface="PT Sans Narrow" charset="-52"/>
              <a:cs typeface="PT Sans Narrow" charset="-52"/>
            </a:endParaRPr>
          </a:p>
          <a:p>
            <a:r>
              <a:rPr lang="en-US" sz="1200" dirty="0">
                <a:latin typeface="PT Sans Narrow" charset="-52"/>
                <a:ea typeface="PT Sans Narrow" charset="-52"/>
                <a:cs typeface="PT Sans Narrow" charset="-52"/>
              </a:rPr>
              <a:t>The END Wildlife Trafficking Act establishes coordination and collaboration requirements for the Presidential Task Force on Wildlife Trafficking, and allows the State Department and USAID to ”design and implement programs in focus countries for:</a:t>
            </a:r>
          </a:p>
          <a:p>
            <a:endParaRPr lang="en-US" sz="500" dirty="0">
              <a:latin typeface="PT Sans Narrow" charset="-52"/>
              <a:ea typeface="PT Sans Narrow" charset="-52"/>
              <a:cs typeface="PT Sans Narrow" charset="-52"/>
            </a:endParaRPr>
          </a:p>
          <a:p>
            <a:pPr marL="342900" indent="-342900">
              <a:buAutoNum type="arabicPeriod"/>
            </a:pPr>
            <a:r>
              <a:rPr lang="en-US" sz="1200" dirty="0">
                <a:latin typeface="PT Sans Narrow" charset="-52"/>
                <a:ea typeface="PT Sans Narrow" charset="-52"/>
                <a:cs typeface="PT Sans Narrow" charset="-52"/>
              </a:rPr>
              <a:t>increasing the capacity of wildlife law enforcement and customs and border security officers in the countries; or</a:t>
            </a:r>
          </a:p>
          <a:p>
            <a:pPr marL="342900" indent="-342900">
              <a:buAutoNum type="arabicPeriod"/>
            </a:pPr>
            <a:r>
              <a:rPr lang="en-US" sz="1200" dirty="0">
                <a:latin typeface="PT Sans Narrow" charset="-52"/>
                <a:ea typeface="PT Sans Narrow" charset="-52"/>
                <a:cs typeface="PT Sans Narrow" charset="-52"/>
              </a:rPr>
              <a:t>combatting the transnational trade in illegal wildlife.”</a:t>
            </a:r>
          </a:p>
          <a:p>
            <a:pPr marL="342900" indent="-342900">
              <a:buAutoNum type="arabicPeriod"/>
            </a:pPr>
            <a:endParaRPr lang="en-US" sz="500" dirty="0">
              <a:latin typeface="PT Sans Narrow" charset="-52"/>
              <a:ea typeface="PT Sans Narrow" charset="-52"/>
              <a:cs typeface="PT Sans Narrow" charset="-52"/>
            </a:endParaRPr>
          </a:p>
          <a:p>
            <a:r>
              <a:rPr lang="en-US" sz="1000" i="1" dirty="0">
                <a:latin typeface="PT Sans Narrow" charset="-52"/>
                <a:ea typeface="PT Sans Narrow" charset="-52"/>
                <a:cs typeface="PT Sans Narrow" charset="-52"/>
              </a:rPr>
              <a:t>Source: </a:t>
            </a:r>
            <a:r>
              <a:rPr lang="en-US" sz="1000" i="1" dirty="0" err="1">
                <a:latin typeface="PT Sans Narrow" charset="-52"/>
                <a:ea typeface="PT Sans Narrow" charset="-52"/>
                <a:cs typeface="PT Sans Narrow" charset="-52"/>
              </a:rPr>
              <a:t>www.congress.gov</a:t>
            </a:r>
            <a:r>
              <a:rPr lang="en-US" sz="1000" i="1" dirty="0">
                <a:latin typeface="PT Sans Narrow" charset="-52"/>
                <a:ea typeface="PT Sans Narrow" charset="-52"/>
                <a:cs typeface="PT Sans Narrow" charset="-52"/>
              </a:rPr>
              <a:t>/bill/114th-congress/house-bill/2494</a:t>
            </a:r>
          </a:p>
        </p:txBody>
      </p:sp>
    </p:spTree>
    <p:extLst>
      <p:ext uri="{BB962C8B-B14F-4D97-AF65-F5344CB8AC3E}">
        <p14:creationId xmlns:p14="http://schemas.microsoft.com/office/powerpoint/2010/main" val="689956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1"/>
          <p:cNvSpPr>
            <a:spLocks noChangeArrowheads="1"/>
          </p:cNvSpPr>
          <p:nvPr/>
        </p:nvSpPr>
        <p:spPr bwMode="auto">
          <a:xfrm>
            <a:off x="877611" y="6516400"/>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4" name="TextBox 3"/>
          <p:cNvSpPr txBox="1"/>
          <p:nvPr/>
        </p:nvSpPr>
        <p:spPr>
          <a:xfrm>
            <a:off x="0" y="818109"/>
            <a:ext cx="9144000" cy="584775"/>
          </a:xfrm>
          <a:prstGeom prst="rect">
            <a:avLst/>
          </a:prstGeom>
          <a:noFill/>
        </p:spPr>
        <p:txBody>
          <a:bodyPr wrap="square" rtlCol="0">
            <a:spAutoFit/>
          </a:bodyPr>
          <a:lstStyle/>
          <a:p>
            <a:pPr algn="ctr"/>
            <a:r>
              <a:rPr lang="en-US" sz="1600" b="1" dirty="0">
                <a:solidFill>
                  <a:srgbClr val="800000"/>
                </a:solidFill>
                <a:latin typeface="Sansation Light"/>
                <a:cs typeface="Sansation Light"/>
              </a:rPr>
              <a:t>Data-based recommendations to reduce wildlife trafficking in the air transport sector for industry and enforcement.</a:t>
            </a:r>
          </a:p>
        </p:txBody>
      </p:sp>
      <p:sp>
        <p:nvSpPr>
          <p:cNvPr id="8" name="TextBox 7"/>
          <p:cNvSpPr txBox="1"/>
          <p:nvPr/>
        </p:nvSpPr>
        <p:spPr>
          <a:xfrm>
            <a:off x="800557" y="1546001"/>
            <a:ext cx="1591450" cy="307777"/>
          </a:xfrm>
          <a:prstGeom prst="rect">
            <a:avLst/>
          </a:prstGeom>
          <a:solidFill>
            <a:schemeClr val="tx1">
              <a:alpha val="68000"/>
            </a:schemeClr>
          </a:solidFill>
        </p:spPr>
        <p:txBody>
          <a:bodyPr wrap="square" rtlCol="0">
            <a:spAutoFit/>
          </a:bodyPr>
          <a:lstStyle/>
          <a:p>
            <a:pPr algn="ctr">
              <a:spcAft>
                <a:spcPts val="300"/>
              </a:spcAft>
            </a:pPr>
            <a:r>
              <a:rPr lang="en-US" sz="1400" b="1" dirty="0">
                <a:solidFill>
                  <a:schemeClr val="bg1"/>
                </a:solidFill>
                <a:latin typeface="PT Sans Narrow" charset="-52"/>
                <a:ea typeface="PT Sans Narrow" charset="-52"/>
                <a:cs typeface="PT Sans Narrow" charset="-52"/>
              </a:rPr>
              <a:t>Awareness</a:t>
            </a:r>
          </a:p>
        </p:txBody>
      </p:sp>
      <p:sp>
        <p:nvSpPr>
          <p:cNvPr id="9" name="TextBox 8"/>
          <p:cNvSpPr txBox="1"/>
          <p:nvPr/>
        </p:nvSpPr>
        <p:spPr>
          <a:xfrm>
            <a:off x="440681" y="1878796"/>
            <a:ext cx="2580748" cy="1369606"/>
          </a:xfrm>
          <a:prstGeom prst="rect">
            <a:avLst/>
          </a:prstGeom>
          <a:noFill/>
        </p:spPr>
        <p:txBody>
          <a:bodyPr wrap="square" rtlCol="0">
            <a:spAutoFit/>
          </a:bodyPr>
          <a:lstStyle/>
          <a:p>
            <a:pPr marL="285750" indent="-285750">
              <a:spcAft>
                <a:spcPts val="600"/>
              </a:spcAft>
              <a:buFont typeface="Arial" charset="0"/>
              <a:buChar char="•"/>
            </a:pPr>
            <a:r>
              <a:rPr lang="en-US" sz="1300" b="1" dirty="0">
                <a:latin typeface="PT Sans Narrow" charset="-52"/>
                <a:ea typeface="PT Sans Narrow" charset="-52"/>
                <a:cs typeface="PT Sans Narrow" charset="-52"/>
              </a:rPr>
              <a:t>Increase awareness </a:t>
            </a:r>
            <a:r>
              <a:rPr lang="en-US" sz="1300" dirty="0">
                <a:latin typeface="PT Sans Narrow" charset="-52"/>
                <a:ea typeface="PT Sans Narrow" charset="-52"/>
                <a:cs typeface="PT Sans Narrow" charset="-52"/>
              </a:rPr>
              <a:t>among air passengers, airline and airport employees.</a:t>
            </a:r>
          </a:p>
          <a:p>
            <a:pPr marL="285750" indent="-285750">
              <a:spcAft>
                <a:spcPts val="600"/>
              </a:spcAft>
              <a:buFont typeface="Arial" charset="0"/>
              <a:buChar char="•"/>
            </a:pPr>
            <a:r>
              <a:rPr lang="en-US" sz="1300" b="1" dirty="0">
                <a:latin typeface="PT Sans Narrow" charset="-52"/>
                <a:ea typeface="PT Sans Narrow" charset="-52"/>
                <a:cs typeface="PT Sans Narrow" charset="-52"/>
              </a:rPr>
              <a:t>Adopt or create</a:t>
            </a:r>
            <a:r>
              <a:rPr lang="en-US" sz="1300" dirty="0">
                <a:latin typeface="PT Sans Narrow" charset="-52"/>
                <a:ea typeface="PT Sans Narrow" charset="-52"/>
                <a:cs typeface="PT Sans Narrow" charset="-52"/>
              </a:rPr>
              <a:t> information to assist in </a:t>
            </a:r>
            <a:r>
              <a:rPr lang="en-US" sz="1300" b="1" dirty="0">
                <a:latin typeface="PT Sans Narrow" charset="-52"/>
                <a:ea typeface="PT Sans Narrow" charset="-52"/>
                <a:cs typeface="PT Sans Narrow" charset="-52"/>
              </a:rPr>
              <a:t>identification</a:t>
            </a:r>
            <a:r>
              <a:rPr lang="en-US" sz="1300" dirty="0">
                <a:latin typeface="PT Sans Narrow" charset="-52"/>
                <a:ea typeface="PT Sans Narrow" charset="-52"/>
                <a:cs typeface="PT Sans Narrow" charset="-52"/>
              </a:rPr>
              <a:t> of wildlife trafficking.</a:t>
            </a:r>
          </a:p>
        </p:txBody>
      </p:sp>
      <p:sp>
        <p:nvSpPr>
          <p:cNvPr id="10" name="TextBox 9"/>
          <p:cNvSpPr txBox="1"/>
          <p:nvPr/>
        </p:nvSpPr>
        <p:spPr>
          <a:xfrm>
            <a:off x="765761" y="3814413"/>
            <a:ext cx="1599437" cy="307777"/>
          </a:xfrm>
          <a:prstGeom prst="rect">
            <a:avLst/>
          </a:prstGeom>
          <a:solidFill>
            <a:schemeClr val="tx1">
              <a:alpha val="68000"/>
            </a:schemeClr>
          </a:solidFill>
        </p:spPr>
        <p:txBody>
          <a:bodyPr wrap="square" rtlCol="0">
            <a:spAutoFit/>
          </a:bodyPr>
          <a:lstStyle/>
          <a:p>
            <a:pPr algn="ctr">
              <a:spcAft>
                <a:spcPts val="300"/>
              </a:spcAft>
            </a:pPr>
            <a:r>
              <a:rPr lang="en-US" sz="1400" b="1" dirty="0">
                <a:solidFill>
                  <a:schemeClr val="bg1"/>
                </a:solidFill>
                <a:latin typeface="PT Sans Narrow" charset="-52"/>
                <a:ea typeface="PT Sans Narrow" charset="-52"/>
                <a:cs typeface="PT Sans Narrow" charset="-52"/>
              </a:rPr>
              <a:t>Training</a:t>
            </a:r>
          </a:p>
        </p:txBody>
      </p:sp>
      <p:sp>
        <p:nvSpPr>
          <p:cNvPr id="11" name="TextBox 10"/>
          <p:cNvSpPr txBox="1"/>
          <p:nvPr/>
        </p:nvSpPr>
        <p:spPr>
          <a:xfrm>
            <a:off x="440681" y="4154228"/>
            <a:ext cx="2580748" cy="2046714"/>
          </a:xfrm>
          <a:prstGeom prst="rect">
            <a:avLst/>
          </a:prstGeom>
          <a:noFill/>
        </p:spPr>
        <p:txBody>
          <a:bodyPr wrap="square" rtlCol="0">
            <a:spAutoFit/>
          </a:bodyPr>
          <a:lstStyle/>
          <a:p>
            <a:pPr marL="285750" indent="-285750">
              <a:spcAft>
                <a:spcPts val="600"/>
              </a:spcAft>
              <a:buFont typeface="Arial" charset="0"/>
              <a:buChar char="•"/>
            </a:pPr>
            <a:r>
              <a:rPr lang="en-US" sz="1300" dirty="0">
                <a:latin typeface="PT Sans Narrow" charset="-52"/>
                <a:ea typeface="PT Sans Narrow" charset="-52"/>
                <a:cs typeface="PT Sans Narrow" charset="-52"/>
              </a:rPr>
              <a:t>Train on </a:t>
            </a:r>
            <a:r>
              <a:rPr lang="en-US" sz="1300" b="1" dirty="0">
                <a:latin typeface="PT Sans Narrow" charset="-52"/>
                <a:ea typeface="PT Sans Narrow" charset="-52"/>
                <a:cs typeface="PT Sans Narrow" charset="-52"/>
              </a:rPr>
              <a:t>red flag indicators </a:t>
            </a:r>
            <a:r>
              <a:rPr lang="en-US" sz="1300" dirty="0">
                <a:latin typeface="PT Sans Narrow" charset="-52"/>
                <a:ea typeface="PT Sans Narrow" charset="-52"/>
                <a:cs typeface="PT Sans Narrow" charset="-52"/>
              </a:rPr>
              <a:t>associated with wildlife traffickers and shipments.</a:t>
            </a:r>
          </a:p>
          <a:p>
            <a:pPr marL="285750" indent="-285750">
              <a:spcAft>
                <a:spcPts val="600"/>
              </a:spcAft>
              <a:buFont typeface="Arial" charset="0"/>
              <a:buChar char="•"/>
            </a:pPr>
            <a:r>
              <a:rPr lang="en-US" sz="1300" dirty="0">
                <a:latin typeface="PT Sans Narrow" charset="-52"/>
                <a:ea typeface="PT Sans Narrow" charset="-52"/>
                <a:cs typeface="PT Sans Narrow" charset="-52"/>
              </a:rPr>
              <a:t>Create and provide training on </a:t>
            </a:r>
            <a:r>
              <a:rPr lang="en-US" sz="1300" b="1" dirty="0">
                <a:latin typeface="PT Sans Narrow" charset="-52"/>
                <a:ea typeface="PT Sans Narrow" charset="-52"/>
                <a:cs typeface="PT Sans Narrow" charset="-52"/>
              </a:rPr>
              <a:t>safe handling</a:t>
            </a:r>
            <a:r>
              <a:rPr lang="en-US" sz="1300" dirty="0">
                <a:latin typeface="PT Sans Narrow" charset="-52"/>
                <a:ea typeface="PT Sans Narrow" charset="-52"/>
                <a:cs typeface="PT Sans Narrow" charset="-52"/>
              </a:rPr>
              <a:t> of trafficked animals.</a:t>
            </a:r>
          </a:p>
          <a:p>
            <a:pPr marL="285750" indent="-285750">
              <a:spcAft>
                <a:spcPts val="600"/>
              </a:spcAft>
              <a:buFont typeface="Arial" charset="0"/>
              <a:buChar char="•"/>
            </a:pPr>
            <a:r>
              <a:rPr lang="en-US" sz="1300" dirty="0">
                <a:latin typeface="PT Sans Narrow" charset="-52"/>
                <a:ea typeface="PT Sans Narrow" charset="-52"/>
                <a:cs typeface="PT Sans Narrow" charset="-52"/>
              </a:rPr>
              <a:t>Incorporate training on </a:t>
            </a:r>
            <a:r>
              <a:rPr lang="en-US" sz="1300" b="1" dirty="0">
                <a:latin typeface="PT Sans Narrow" charset="-52"/>
                <a:ea typeface="PT Sans Narrow" charset="-52"/>
                <a:cs typeface="PT Sans Narrow" charset="-52"/>
              </a:rPr>
              <a:t>wildlife protocols </a:t>
            </a:r>
            <a:r>
              <a:rPr lang="en-US" sz="1300" dirty="0">
                <a:latin typeface="PT Sans Narrow" charset="-52"/>
                <a:ea typeface="PT Sans Narrow" charset="-52"/>
                <a:cs typeface="PT Sans Narrow" charset="-52"/>
              </a:rPr>
              <a:t>into existing programs.</a:t>
            </a:r>
          </a:p>
        </p:txBody>
      </p:sp>
      <p:sp>
        <p:nvSpPr>
          <p:cNvPr id="12" name="TextBox 11"/>
          <p:cNvSpPr txBox="1"/>
          <p:nvPr/>
        </p:nvSpPr>
        <p:spPr>
          <a:xfrm>
            <a:off x="3764004" y="1546001"/>
            <a:ext cx="1591450" cy="307777"/>
          </a:xfrm>
          <a:prstGeom prst="rect">
            <a:avLst/>
          </a:prstGeom>
          <a:solidFill>
            <a:schemeClr val="tx1">
              <a:alpha val="68000"/>
            </a:schemeClr>
          </a:solidFill>
        </p:spPr>
        <p:txBody>
          <a:bodyPr wrap="square" rtlCol="0">
            <a:spAutoFit/>
          </a:bodyPr>
          <a:lstStyle/>
          <a:p>
            <a:pPr algn="ctr">
              <a:spcAft>
                <a:spcPts val="300"/>
              </a:spcAft>
            </a:pPr>
            <a:r>
              <a:rPr lang="en-US" sz="1400" b="1" dirty="0">
                <a:solidFill>
                  <a:schemeClr val="bg1"/>
                </a:solidFill>
                <a:latin typeface="PT Sans Narrow" charset="-52"/>
                <a:ea typeface="PT Sans Narrow" charset="-52"/>
                <a:cs typeface="PT Sans Narrow" charset="-52"/>
              </a:rPr>
              <a:t>Enforcement</a:t>
            </a:r>
          </a:p>
        </p:txBody>
      </p:sp>
      <p:sp>
        <p:nvSpPr>
          <p:cNvPr id="13" name="TextBox 12"/>
          <p:cNvSpPr txBox="1"/>
          <p:nvPr/>
        </p:nvSpPr>
        <p:spPr>
          <a:xfrm>
            <a:off x="3308403" y="1863245"/>
            <a:ext cx="2580748" cy="3277820"/>
          </a:xfrm>
          <a:prstGeom prst="rect">
            <a:avLst/>
          </a:prstGeom>
          <a:noFill/>
        </p:spPr>
        <p:txBody>
          <a:bodyPr wrap="square" rtlCol="0">
            <a:spAutoFit/>
          </a:bodyPr>
          <a:lstStyle/>
          <a:p>
            <a:pPr marL="285750" indent="-285750">
              <a:spcAft>
                <a:spcPts val="600"/>
              </a:spcAft>
              <a:buFont typeface="Arial" charset="0"/>
              <a:buChar char="•"/>
            </a:pPr>
            <a:r>
              <a:rPr lang="en-US" sz="1300" dirty="0">
                <a:latin typeface="PT Sans Narrow" charset="-52"/>
                <a:ea typeface="PT Sans Narrow" charset="-52"/>
                <a:cs typeface="PT Sans Narrow" charset="-52"/>
              </a:rPr>
              <a:t>Develop </a:t>
            </a:r>
            <a:r>
              <a:rPr lang="en-US" sz="1300" b="1" dirty="0">
                <a:latin typeface="PT Sans Narrow" charset="-52"/>
                <a:ea typeface="PT Sans Narrow" charset="-52"/>
                <a:cs typeface="PT Sans Narrow" charset="-52"/>
              </a:rPr>
              <a:t>escalation procedures </a:t>
            </a:r>
            <a:r>
              <a:rPr lang="en-US" sz="1300" dirty="0">
                <a:latin typeface="PT Sans Narrow" charset="-52"/>
                <a:ea typeface="PT Sans Narrow" charset="-52"/>
                <a:cs typeface="PT Sans Narrow" charset="-52"/>
              </a:rPr>
              <a:t>upon discovery of potential illegal activity.</a:t>
            </a:r>
          </a:p>
          <a:p>
            <a:pPr marL="285750" indent="-285750">
              <a:spcAft>
                <a:spcPts val="600"/>
              </a:spcAft>
              <a:buFont typeface="Arial" charset="0"/>
              <a:buChar char="•"/>
            </a:pPr>
            <a:r>
              <a:rPr lang="en-US" sz="1300" dirty="0">
                <a:latin typeface="PT Sans Narrow" charset="-52"/>
                <a:ea typeface="PT Sans Narrow" charset="-52"/>
                <a:cs typeface="PT Sans Narrow" charset="-52"/>
              </a:rPr>
              <a:t>Develop post-seizure procedures to </a:t>
            </a:r>
            <a:r>
              <a:rPr lang="en-US" sz="1300" b="1" dirty="0">
                <a:latin typeface="PT Sans Narrow" charset="-52"/>
                <a:ea typeface="PT Sans Narrow" charset="-52"/>
                <a:cs typeface="PT Sans Narrow" charset="-52"/>
              </a:rPr>
              <a:t>secure and/or care</a:t>
            </a:r>
            <a:r>
              <a:rPr lang="en-US" sz="1300" dirty="0">
                <a:latin typeface="PT Sans Narrow" charset="-52"/>
                <a:ea typeface="PT Sans Narrow" charset="-52"/>
                <a:cs typeface="PT Sans Narrow" charset="-52"/>
              </a:rPr>
              <a:t> for live wildlife and products.</a:t>
            </a:r>
          </a:p>
          <a:p>
            <a:pPr marL="285750" indent="-285750">
              <a:spcAft>
                <a:spcPts val="600"/>
              </a:spcAft>
              <a:buFont typeface="Arial" charset="0"/>
              <a:buChar char="•"/>
            </a:pPr>
            <a:r>
              <a:rPr lang="en-US" sz="1300" dirty="0">
                <a:latin typeface="PT Sans Narrow" charset="-52"/>
                <a:ea typeface="PT Sans Narrow" charset="-52"/>
                <a:cs typeface="PT Sans Narrow" charset="-52"/>
              </a:rPr>
              <a:t>Increase </a:t>
            </a:r>
            <a:r>
              <a:rPr lang="en-US" sz="1300" b="1" dirty="0">
                <a:latin typeface="PT Sans Narrow" charset="-52"/>
                <a:ea typeface="PT Sans Narrow" charset="-52"/>
                <a:cs typeface="PT Sans Narrow" charset="-52"/>
              </a:rPr>
              <a:t>risk controls</a:t>
            </a:r>
            <a:r>
              <a:rPr lang="en-US" sz="1300" dirty="0">
                <a:latin typeface="PT Sans Narrow" charset="-52"/>
                <a:ea typeface="PT Sans Narrow" charset="-52"/>
                <a:cs typeface="PT Sans Narrow" charset="-52"/>
              </a:rPr>
              <a:t> </a:t>
            </a:r>
            <a:r>
              <a:rPr lang="en-US" sz="1300" dirty="0" smtClean="0">
                <a:latin typeface="PT Sans Narrow" charset="-52"/>
                <a:ea typeface="PT Sans Narrow" charset="-52"/>
                <a:cs typeface="PT Sans Narrow" charset="-52"/>
              </a:rPr>
              <a:t>for </a:t>
            </a:r>
            <a:r>
              <a:rPr lang="en-US" sz="1300" dirty="0">
                <a:latin typeface="PT Sans Narrow" charset="-52"/>
                <a:ea typeface="PT Sans Narrow" charset="-52"/>
                <a:cs typeface="PT Sans Narrow" charset="-52"/>
              </a:rPr>
              <a:t>flights to and from known trafficking hubs. </a:t>
            </a:r>
          </a:p>
          <a:p>
            <a:pPr marL="285750" indent="-285750">
              <a:spcAft>
                <a:spcPts val="600"/>
              </a:spcAft>
              <a:buFont typeface="Arial" charset="0"/>
              <a:buChar char="•"/>
            </a:pPr>
            <a:r>
              <a:rPr lang="en-US" sz="1300" dirty="0">
                <a:latin typeface="PT Sans Narrow" charset="-52"/>
                <a:ea typeface="PT Sans Narrow" charset="-52"/>
                <a:cs typeface="PT Sans Narrow" charset="-52"/>
              </a:rPr>
              <a:t>Develop or enhance security procedures for </a:t>
            </a:r>
            <a:r>
              <a:rPr lang="en-US" sz="1300" b="1" dirty="0">
                <a:latin typeface="PT Sans Narrow" charset="-52"/>
                <a:ea typeface="PT Sans Narrow" charset="-52"/>
                <a:cs typeface="PT Sans Narrow" charset="-52"/>
              </a:rPr>
              <a:t>transit</a:t>
            </a:r>
            <a:r>
              <a:rPr lang="en-US" sz="1300" dirty="0">
                <a:latin typeface="PT Sans Narrow" charset="-52"/>
                <a:ea typeface="PT Sans Narrow" charset="-52"/>
                <a:cs typeface="PT Sans Narrow" charset="-52"/>
              </a:rPr>
              <a:t> flights.</a:t>
            </a:r>
          </a:p>
          <a:p>
            <a:pPr marL="285750" indent="-285750">
              <a:spcAft>
                <a:spcPts val="600"/>
              </a:spcAft>
              <a:buFont typeface="Arial" charset="0"/>
              <a:buChar char="•"/>
            </a:pPr>
            <a:r>
              <a:rPr lang="en-US" sz="1300" dirty="0">
                <a:latin typeface="PT Sans Narrow" charset="-52"/>
                <a:ea typeface="PT Sans Narrow" charset="-52"/>
                <a:cs typeface="PT Sans Narrow" charset="-52"/>
              </a:rPr>
              <a:t>Develop and maintain a </a:t>
            </a:r>
            <a:r>
              <a:rPr lang="en-US" sz="1300" b="1" dirty="0">
                <a:latin typeface="PT Sans Narrow" charset="-52"/>
                <a:ea typeface="PT Sans Narrow" charset="-52"/>
                <a:cs typeface="PT Sans Narrow" charset="-52"/>
              </a:rPr>
              <a:t>database of entities</a:t>
            </a:r>
            <a:r>
              <a:rPr lang="en-US" sz="1300" dirty="0">
                <a:latin typeface="PT Sans Narrow" charset="-52"/>
                <a:ea typeface="PT Sans Narrow" charset="-52"/>
                <a:cs typeface="PT Sans Narrow" charset="-52"/>
              </a:rPr>
              <a:t> previously involved in wildlife seizures.</a:t>
            </a:r>
          </a:p>
          <a:p>
            <a:pPr marL="285750" indent="-285750">
              <a:spcAft>
                <a:spcPts val="600"/>
              </a:spcAft>
              <a:buFont typeface="Arial" charset="0"/>
              <a:buChar char="•"/>
            </a:pPr>
            <a:r>
              <a:rPr lang="en-US" sz="1300" dirty="0">
                <a:latin typeface="PT Sans Narrow" charset="-52"/>
                <a:ea typeface="PT Sans Narrow" charset="-52"/>
                <a:cs typeface="PT Sans Narrow" charset="-52"/>
              </a:rPr>
              <a:t>Develop a system to test </a:t>
            </a:r>
            <a:r>
              <a:rPr lang="en-US" sz="1300" b="1" dirty="0">
                <a:latin typeface="PT Sans Narrow" charset="-52"/>
                <a:ea typeface="PT Sans Narrow" charset="-52"/>
                <a:cs typeface="PT Sans Narrow" charset="-52"/>
              </a:rPr>
              <a:t>wildlife seizure protocols.</a:t>
            </a:r>
          </a:p>
        </p:txBody>
      </p:sp>
      <p:grpSp>
        <p:nvGrpSpPr>
          <p:cNvPr id="19" name="Group 18"/>
          <p:cNvGrpSpPr/>
          <p:nvPr/>
        </p:nvGrpSpPr>
        <p:grpSpPr>
          <a:xfrm>
            <a:off x="6209729" y="1547998"/>
            <a:ext cx="2580748" cy="2086149"/>
            <a:chOff x="3308403" y="4308099"/>
            <a:chExt cx="2580748" cy="2086149"/>
          </a:xfrm>
        </p:grpSpPr>
        <p:sp>
          <p:nvSpPr>
            <p:cNvPr id="14" name="TextBox 13"/>
            <p:cNvSpPr txBox="1"/>
            <p:nvPr/>
          </p:nvSpPr>
          <p:spPr>
            <a:xfrm>
              <a:off x="3758899" y="4308099"/>
              <a:ext cx="1591450" cy="307777"/>
            </a:xfrm>
            <a:prstGeom prst="rect">
              <a:avLst/>
            </a:prstGeom>
            <a:solidFill>
              <a:schemeClr val="tx1">
                <a:alpha val="68000"/>
              </a:schemeClr>
            </a:solidFill>
          </p:spPr>
          <p:txBody>
            <a:bodyPr wrap="square" rtlCol="0">
              <a:spAutoFit/>
            </a:bodyPr>
            <a:lstStyle/>
            <a:p>
              <a:pPr algn="ctr">
                <a:spcAft>
                  <a:spcPts val="300"/>
                </a:spcAft>
              </a:pPr>
              <a:r>
                <a:rPr lang="en-US" sz="1400" b="1" dirty="0">
                  <a:solidFill>
                    <a:schemeClr val="bg1"/>
                  </a:solidFill>
                  <a:latin typeface="PT Sans Narrow" charset="-52"/>
                  <a:ea typeface="PT Sans Narrow" charset="-52"/>
                  <a:cs typeface="PT Sans Narrow" charset="-52"/>
                </a:rPr>
                <a:t>Seizure Reporting</a:t>
              </a:r>
            </a:p>
          </p:txBody>
        </p:sp>
        <p:sp>
          <p:nvSpPr>
            <p:cNvPr id="15" name="TextBox 14"/>
            <p:cNvSpPr txBox="1"/>
            <p:nvPr/>
          </p:nvSpPr>
          <p:spPr>
            <a:xfrm>
              <a:off x="3308403" y="4624533"/>
              <a:ext cx="2580748" cy="1769715"/>
            </a:xfrm>
            <a:prstGeom prst="rect">
              <a:avLst/>
            </a:prstGeom>
            <a:noFill/>
          </p:spPr>
          <p:txBody>
            <a:bodyPr wrap="square" rtlCol="0">
              <a:spAutoFit/>
            </a:bodyPr>
            <a:lstStyle/>
            <a:p>
              <a:pPr marL="285750" indent="-285750">
                <a:spcAft>
                  <a:spcPts val="600"/>
                </a:spcAft>
                <a:buFont typeface="Arial" charset="0"/>
                <a:buChar char="•"/>
              </a:pPr>
              <a:r>
                <a:rPr lang="en-US" sz="1300" dirty="0">
                  <a:latin typeface="PT Sans Narrow" charset="-52"/>
                  <a:ea typeface="PT Sans Narrow" charset="-52"/>
                  <a:cs typeface="PT Sans Narrow" charset="-52"/>
                </a:rPr>
                <a:t>Develop </a:t>
              </a:r>
              <a:r>
                <a:rPr lang="en-US" sz="1300" b="1" dirty="0">
                  <a:latin typeface="PT Sans Narrow" charset="-52"/>
                  <a:ea typeface="PT Sans Narrow" charset="-52"/>
                  <a:cs typeface="PT Sans Narrow" charset="-52"/>
                </a:rPr>
                <a:t>clear protocols for reporting </a:t>
              </a:r>
              <a:r>
                <a:rPr lang="en-US" sz="1300" dirty="0">
                  <a:latin typeface="PT Sans Narrow" charset="-52"/>
                  <a:ea typeface="PT Sans Narrow" charset="-52"/>
                  <a:cs typeface="PT Sans Narrow" charset="-52"/>
                </a:rPr>
                <a:t>suspected illegal wildlife to customs and enforcement officials.</a:t>
              </a:r>
            </a:p>
            <a:p>
              <a:pPr marL="285750" indent="-285750">
                <a:spcAft>
                  <a:spcPts val="600"/>
                </a:spcAft>
                <a:buFont typeface="Arial" charset="0"/>
                <a:buChar char="•"/>
              </a:pPr>
              <a:r>
                <a:rPr lang="en-US" sz="1300" dirty="0">
                  <a:latin typeface="PT Sans Narrow" charset="-52"/>
                  <a:ea typeface="PT Sans Narrow" charset="-52"/>
                  <a:cs typeface="PT Sans Narrow" charset="-52"/>
                </a:rPr>
                <a:t>Maintain a centralized database of relevant seizure information for </a:t>
              </a:r>
              <a:r>
                <a:rPr lang="en-US" sz="1300" b="1" dirty="0">
                  <a:latin typeface="PT Sans Narrow" charset="-52"/>
                  <a:ea typeface="PT Sans Narrow" charset="-52"/>
                  <a:cs typeface="PT Sans Narrow" charset="-52"/>
                </a:rPr>
                <a:t>risk management.</a:t>
              </a:r>
            </a:p>
          </p:txBody>
        </p:sp>
      </p:grpSp>
      <p:grpSp>
        <p:nvGrpSpPr>
          <p:cNvPr id="18" name="Group 17"/>
          <p:cNvGrpSpPr/>
          <p:nvPr/>
        </p:nvGrpSpPr>
        <p:grpSpPr>
          <a:xfrm>
            <a:off x="6209729" y="3814413"/>
            <a:ext cx="2580748" cy="1232367"/>
            <a:chOff x="6165576" y="2648075"/>
            <a:chExt cx="2580748" cy="1232367"/>
          </a:xfrm>
        </p:grpSpPr>
        <p:sp>
          <p:nvSpPr>
            <p:cNvPr id="16" name="TextBox 15"/>
            <p:cNvSpPr txBox="1"/>
            <p:nvPr/>
          </p:nvSpPr>
          <p:spPr>
            <a:xfrm>
              <a:off x="6660225" y="2648075"/>
              <a:ext cx="1591450" cy="307777"/>
            </a:xfrm>
            <a:prstGeom prst="rect">
              <a:avLst/>
            </a:prstGeom>
            <a:solidFill>
              <a:schemeClr val="tx1">
                <a:alpha val="68000"/>
              </a:schemeClr>
            </a:solidFill>
          </p:spPr>
          <p:txBody>
            <a:bodyPr wrap="square" rtlCol="0">
              <a:spAutoFit/>
            </a:bodyPr>
            <a:lstStyle/>
            <a:p>
              <a:pPr algn="ctr">
                <a:spcAft>
                  <a:spcPts val="300"/>
                </a:spcAft>
              </a:pPr>
              <a:r>
                <a:rPr lang="en-US" sz="1400" b="1" dirty="0">
                  <a:solidFill>
                    <a:schemeClr val="bg1"/>
                  </a:solidFill>
                  <a:latin typeface="PT Sans Narrow" charset="-52"/>
                  <a:ea typeface="PT Sans Narrow" charset="-52"/>
                  <a:cs typeface="PT Sans Narrow" charset="-52"/>
                </a:rPr>
                <a:t>Prevention</a:t>
              </a:r>
            </a:p>
          </p:txBody>
        </p:sp>
        <p:sp>
          <p:nvSpPr>
            <p:cNvPr id="17" name="TextBox 16"/>
            <p:cNvSpPr txBox="1"/>
            <p:nvPr/>
          </p:nvSpPr>
          <p:spPr>
            <a:xfrm>
              <a:off x="6165576" y="2987890"/>
              <a:ext cx="2580748" cy="892552"/>
            </a:xfrm>
            <a:prstGeom prst="rect">
              <a:avLst/>
            </a:prstGeom>
            <a:noFill/>
          </p:spPr>
          <p:txBody>
            <a:bodyPr wrap="square" rtlCol="0">
              <a:spAutoFit/>
            </a:bodyPr>
            <a:lstStyle/>
            <a:p>
              <a:pPr marL="285750" indent="-285750">
                <a:buFont typeface="Arial" charset="0"/>
                <a:buChar char="•"/>
              </a:pPr>
              <a:r>
                <a:rPr lang="en-US" sz="1300" dirty="0">
                  <a:latin typeface="PT Sans Narrow" charset="-52"/>
                  <a:ea typeface="PT Sans Narrow" charset="-52"/>
                  <a:cs typeface="PT Sans Narrow" charset="-52"/>
                </a:rPr>
                <a:t>Move towards </a:t>
              </a:r>
              <a:r>
                <a:rPr lang="en-US" sz="1300" b="1" dirty="0">
                  <a:latin typeface="PT Sans Narrow" charset="-52"/>
                  <a:ea typeface="PT Sans Narrow" charset="-52"/>
                  <a:cs typeface="PT Sans Narrow" charset="-52"/>
                </a:rPr>
                <a:t>electronic paperwork</a:t>
              </a:r>
              <a:r>
                <a:rPr lang="en-US" sz="1300" dirty="0">
                  <a:latin typeface="PT Sans Narrow" charset="-52"/>
                  <a:ea typeface="PT Sans Narrow" charset="-52"/>
                  <a:cs typeface="PT Sans Narrow" charset="-52"/>
                </a:rPr>
                <a:t> for air freight and updated </a:t>
              </a:r>
              <a:r>
                <a:rPr lang="en-US" sz="1300" b="1" dirty="0">
                  <a:latin typeface="PT Sans Narrow" charset="-52"/>
                  <a:ea typeface="PT Sans Narrow" charset="-52"/>
                  <a:cs typeface="PT Sans Narrow" charset="-52"/>
                </a:rPr>
                <a:t>technology </a:t>
              </a:r>
              <a:r>
                <a:rPr lang="en-US" sz="1300" dirty="0">
                  <a:latin typeface="PT Sans Narrow" charset="-52"/>
                  <a:ea typeface="PT Sans Narrow" charset="-52"/>
                  <a:cs typeface="PT Sans Narrow" charset="-52"/>
                </a:rPr>
                <a:t>for screening.</a:t>
              </a:r>
            </a:p>
          </p:txBody>
        </p:sp>
      </p:grpSp>
      <p:sp>
        <p:nvSpPr>
          <p:cNvPr id="20" name="TextBox 19"/>
          <p:cNvSpPr txBox="1"/>
          <p:nvPr/>
        </p:nvSpPr>
        <p:spPr>
          <a:xfrm>
            <a:off x="4114800" y="5450102"/>
            <a:ext cx="4675677" cy="646331"/>
          </a:xfrm>
          <a:prstGeom prst="rect">
            <a:avLst/>
          </a:prstGeom>
          <a:noFill/>
        </p:spPr>
        <p:txBody>
          <a:bodyPr wrap="square" rtlCol="0">
            <a:spAutoFit/>
          </a:bodyPr>
          <a:lstStyle/>
          <a:p>
            <a:r>
              <a:rPr lang="en-US" sz="1200" i="1" dirty="0">
                <a:latin typeface="PT Sans Narrow" charset="-52"/>
                <a:ea typeface="PT Sans Narrow" charset="-52"/>
                <a:cs typeface="PT Sans Narrow" charset="-52"/>
              </a:rPr>
              <a:t>Further detail on each recommendation, as well as examples of past successful implementation of the recommendations and/or organizations to contact for assistance, are available in the report.</a:t>
            </a:r>
          </a:p>
        </p:txBody>
      </p:sp>
      <p:sp>
        <p:nvSpPr>
          <p:cNvPr id="21" name="TextBox 20"/>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Recommendations</a:t>
            </a:r>
          </a:p>
        </p:txBody>
      </p:sp>
    </p:spTree>
    <p:extLst>
      <p:ext uri="{BB962C8B-B14F-4D97-AF65-F5344CB8AC3E}">
        <p14:creationId xmlns:p14="http://schemas.microsoft.com/office/powerpoint/2010/main" val="2255690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959" t="3142" r="9198" b="4408"/>
          <a:stretch/>
        </p:blipFill>
        <p:spPr>
          <a:xfrm>
            <a:off x="3232795" y="1300167"/>
            <a:ext cx="2259464" cy="4593472"/>
          </a:xfrm>
          <a:prstGeom prst="rect">
            <a:avLst/>
          </a:prstGeom>
          <a:ln w="3175">
            <a:solidFill>
              <a:schemeClr val="tx1"/>
            </a:solidFill>
          </a:ln>
        </p:spPr>
      </p:pic>
      <p:sp>
        <p:nvSpPr>
          <p:cNvPr id="2" name="Shape 91"/>
          <p:cNvSpPr>
            <a:spLocks noChangeArrowheads="1"/>
          </p:cNvSpPr>
          <p:nvPr/>
        </p:nvSpPr>
        <p:spPr bwMode="auto">
          <a:xfrm>
            <a:off x="877611" y="6516400"/>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4" name="TextBox 3"/>
          <p:cNvSpPr txBox="1"/>
          <p:nvPr/>
        </p:nvSpPr>
        <p:spPr>
          <a:xfrm>
            <a:off x="0" y="818109"/>
            <a:ext cx="9144000" cy="338554"/>
          </a:xfrm>
          <a:prstGeom prst="rect">
            <a:avLst/>
          </a:prstGeom>
          <a:noFill/>
        </p:spPr>
        <p:txBody>
          <a:bodyPr wrap="square" rtlCol="0">
            <a:spAutoFit/>
          </a:bodyPr>
          <a:lstStyle/>
          <a:p>
            <a:pPr algn="ctr"/>
            <a:r>
              <a:rPr lang="en-US" sz="1600" b="1" dirty="0">
                <a:solidFill>
                  <a:srgbClr val="800000"/>
                </a:solidFill>
                <a:latin typeface="Sansation Light"/>
                <a:cs typeface="Sansation Light"/>
              </a:rPr>
              <a:t>ROUTES is working with industry to reduce wildlife trafficking in the air transport sector</a:t>
            </a:r>
          </a:p>
        </p:txBody>
      </p:sp>
      <p:sp>
        <p:nvSpPr>
          <p:cNvPr id="8" name="TextBox 7"/>
          <p:cNvSpPr txBox="1"/>
          <p:nvPr/>
        </p:nvSpPr>
        <p:spPr>
          <a:xfrm>
            <a:off x="800557" y="1546001"/>
            <a:ext cx="1591450" cy="307777"/>
          </a:xfrm>
          <a:prstGeom prst="rect">
            <a:avLst/>
          </a:prstGeom>
          <a:solidFill>
            <a:schemeClr val="tx1">
              <a:alpha val="68000"/>
            </a:schemeClr>
          </a:solidFill>
        </p:spPr>
        <p:txBody>
          <a:bodyPr wrap="square" rtlCol="0">
            <a:spAutoFit/>
          </a:bodyPr>
          <a:lstStyle/>
          <a:p>
            <a:pPr algn="ctr">
              <a:spcAft>
                <a:spcPts val="300"/>
              </a:spcAft>
            </a:pPr>
            <a:r>
              <a:rPr lang="en-US" sz="1400" b="1" dirty="0">
                <a:solidFill>
                  <a:schemeClr val="bg1"/>
                </a:solidFill>
                <a:latin typeface="PT Sans Narrow" charset="-52"/>
                <a:ea typeface="PT Sans Narrow" charset="-52"/>
                <a:cs typeface="PT Sans Narrow" charset="-52"/>
              </a:rPr>
              <a:t>Awareness</a:t>
            </a:r>
          </a:p>
        </p:txBody>
      </p:sp>
      <p:sp>
        <p:nvSpPr>
          <p:cNvPr id="9" name="TextBox 8"/>
          <p:cNvSpPr txBox="1"/>
          <p:nvPr/>
        </p:nvSpPr>
        <p:spPr>
          <a:xfrm>
            <a:off x="440681" y="1878796"/>
            <a:ext cx="2650862" cy="1846659"/>
          </a:xfrm>
          <a:prstGeom prst="rect">
            <a:avLst/>
          </a:prstGeom>
          <a:noFill/>
        </p:spPr>
        <p:txBody>
          <a:bodyPr wrap="square" rtlCol="0">
            <a:spAutoFit/>
          </a:bodyPr>
          <a:lstStyle/>
          <a:p>
            <a:pPr>
              <a:spcAft>
                <a:spcPts val="600"/>
              </a:spcAft>
            </a:pPr>
            <a:r>
              <a:rPr lang="en-US" sz="1300" dirty="0">
                <a:latin typeface="PT Sans Narrow" charset="-52"/>
                <a:ea typeface="PT Sans Narrow" charset="-52"/>
                <a:cs typeface="PT Sans Narrow" charset="-52"/>
              </a:rPr>
              <a:t>ROUTES is working directly with industry members and has created a suite of customizable resources to:</a:t>
            </a:r>
          </a:p>
          <a:p>
            <a:pPr marL="285750" indent="-285750">
              <a:spcAft>
                <a:spcPts val="600"/>
              </a:spcAft>
              <a:buFont typeface="Arial" charset="0"/>
              <a:buChar char="•"/>
            </a:pPr>
            <a:r>
              <a:rPr lang="en-US" sz="1300" b="1" dirty="0">
                <a:latin typeface="PT Sans Narrow" charset="-52"/>
                <a:ea typeface="PT Sans Narrow" charset="-52"/>
                <a:cs typeface="PT Sans Narrow" charset="-52"/>
              </a:rPr>
              <a:t>increase awareness </a:t>
            </a:r>
            <a:r>
              <a:rPr lang="en-US" sz="1300" dirty="0">
                <a:latin typeface="PT Sans Narrow" charset="-52"/>
                <a:ea typeface="PT Sans Narrow" charset="-52"/>
                <a:cs typeface="PT Sans Narrow" charset="-52"/>
              </a:rPr>
              <a:t>among staff and personnel</a:t>
            </a:r>
            <a:endParaRPr lang="en-US" sz="1300" b="1" dirty="0">
              <a:latin typeface="PT Sans Narrow" charset="-52"/>
              <a:ea typeface="PT Sans Narrow" charset="-52"/>
              <a:cs typeface="PT Sans Narrow" charset="-52"/>
            </a:endParaRPr>
          </a:p>
          <a:p>
            <a:pPr marL="285750" indent="-285750">
              <a:spcAft>
                <a:spcPts val="600"/>
              </a:spcAft>
              <a:buFont typeface="Arial" charset="0"/>
              <a:buChar char="•"/>
            </a:pPr>
            <a:r>
              <a:rPr lang="en-US" sz="1300" dirty="0">
                <a:latin typeface="PT Sans Narrow" charset="-52"/>
                <a:ea typeface="PT Sans Narrow" charset="-52"/>
                <a:cs typeface="PT Sans Narrow" charset="-52"/>
              </a:rPr>
              <a:t>assist in </a:t>
            </a:r>
            <a:r>
              <a:rPr lang="en-US" sz="1300" b="1" dirty="0">
                <a:latin typeface="PT Sans Narrow" charset="-52"/>
                <a:ea typeface="PT Sans Narrow" charset="-52"/>
                <a:cs typeface="PT Sans Narrow" charset="-52"/>
              </a:rPr>
              <a:t>identification</a:t>
            </a:r>
            <a:r>
              <a:rPr lang="en-US" sz="1300" dirty="0">
                <a:latin typeface="PT Sans Narrow" charset="-52"/>
                <a:ea typeface="PT Sans Narrow" charset="-52"/>
                <a:cs typeface="PT Sans Narrow" charset="-52"/>
              </a:rPr>
              <a:t> of common methods and signs of wildlife trafficking</a:t>
            </a:r>
          </a:p>
        </p:txBody>
      </p:sp>
      <p:sp>
        <p:nvSpPr>
          <p:cNvPr id="10" name="TextBox 9"/>
          <p:cNvSpPr txBox="1"/>
          <p:nvPr/>
        </p:nvSpPr>
        <p:spPr>
          <a:xfrm>
            <a:off x="765761" y="3966817"/>
            <a:ext cx="1599437" cy="307777"/>
          </a:xfrm>
          <a:prstGeom prst="rect">
            <a:avLst/>
          </a:prstGeom>
          <a:solidFill>
            <a:schemeClr val="tx1">
              <a:alpha val="68000"/>
            </a:schemeClr>
          </a:solidFill>
        </p:spPr>
        <p:txBody>
          <a:bodyPr wrap="square" rtlCol="0">
            <a:spAutoFit/>
          </a:bodyPr>
          <a:lstStyle/>
          <a:p>
            <a:pPr algn="ctr">
              <a:spcAft>
                <a:spcPts val="300"/>
              </a:spcAft>
            </a:pPr>
            <a:r>
              <a:rPr lang="en-US" sz="1400" b="1" dirty="0">
                <a:solidFill>
                  <a:schemeClr val="bg1"/>
                </a:solidFill>
                <a:latin typeface="PT Sans Narrow" charset="-52"/>
                <a:ea typeface="PT Sans Narrow" charset="-52"/>
                <a:cs typeface="PT Sans Narrow" charset="-52"/>
              </a:rPr>
              <a:t>Training</a:t>
            </a:r>
          </a:p>
        </p:txBody>
      </p:sp>
      <p:sp>
        <p:nvSpPr>
          <p:cNvPr id="11" name="TextBox 10"/>
          <p:cNvSpPr txBox="1"/>
          <p:nvPr/>
        </p:nvSpPr>
        <p:spPr>
          <a:xfrm>
            <a:off x="440681" y="4306632"/>
            <a:ext cx="2650862" cy="2123658"/>
          </a:xfrm>
          <a:prstGeom prst="rect">
            <a:avLst/>
          </a:prstGeom>
          <a:noFill/>
        </p:spPr>
        <p:txBody>
          <a:bodyPr wrap="square" rtlCol="0">
            <a:spAutoFit/>
          </a:bodyPr>
          <a:lstStyle/>
          <a:p>
            <a:pPr>
              <a:spcAft>
                <a:spcPts val="600"/>
              </a:spcAft>
            </a:pPr>
            <a:r>
              <a:rPr lang="en-US" sz="1300" dirty="0">
                <a:latin typeface="PT Sans Narrow" charset="-52"/>
                <a:ea typeface="PT Sans Narrow" charset="-52"/>
                <a:cs typeface="PT Sans Narrow" charset="-52"/>
              </a:rPr>
              <a:t>ROUTES has and will develop :</a:t>
            </a:r>
          </a:p>
          <a:p>
            <a:pPr marL="285750" indent="-285750">
              <a:spcAft>
                <a:spcPts val="600"/>
              </a:spcAft>
              <a:buFont typeface="Arial" charset="0"/>
              <a:buChar char="•"/>
            </a:pPr>
            <a:r>
              <a:rPr lang="en-US" sz="1300" dirty="0">
                <a:latin typeface="PT Sans Narrow" charset="-52"/>
                <a:ea typeface="PT Sans Narrow" charset="-52"/>
                <a:cs typeface="PT Sans Narrow" charset="-52"/>
              </a:rPr>
              <a:t>Training modules on wildlife trafficking in air transport including </a:t>
            </a:r>
            <a:r>
              <a:rPr lang="en-US" sz="1300" b="1" dirty="0">
                <a:latin typeface="PT Sans Narrow" charset="-52"/>
                <a:ea typeface="PT Sans Narrow" charset="-52"/>
                <a:cs typeface="PT Sans Narrow" charset="-52"/>
              </a:rPr>
              <a:t>red flag indicators </a:t>
            </a:r>
            <a:endParaRPr lang="en-US" sz="1300" dirty="0">
              <a:latin typeface="PT Sans Narrow" charset="-52"/>
              <a:ea typeface="PT Sans Narrow" charset="-52"/>
              <a:cs typeface="PT Sans Narrow" charset="-52"/>
            </a:endParaRPr>
          </a:p>
          <a:p>
            <a:pPr marL="285750" indent="-285750">
              <a:spcAft>
                <a:spcPts val="600"/>
              </a:spcAft>
              <a:buFont typeface="Arial" charset="0"/>
              <a:buChar char="•"/>
            </a:pPr>
            <a:r>
              <a:rPr lang="en-US" sz="1300" dirty="0">
                <a:latin typeface="PT Sans Narrow" charset="-52"/>
                <a:ea typeface="PT Sans Narrow" charset="-52"/>
                <a:cs typeface="PT Sans Narrow" charset="-52"/>
              </a:rPr>
              <a:t>Information on </a:t>
            </a:r>
            <a:r>
              <a:rPr lang="en-US" sz="1300" b="1" dirty="0">
                <a:latin typeface="PT Sans Narrow" charset="-52"/>
                <a:ea typeface="PT Sans Narrow" charset="-52"/>
                <a:cs typeface="PT Sans Narrow" charset="-52"/>
              </a:rPr>
              <a:t>safe handling</a:t>
            </a:r>
            <a:r>
              <a:rPr lang="en-US" sz="1300" dirty="0">
                <a:latin typeface="PT Sans Narrow" charset="-52"/>
                <a:ea typeface="PT Sans Narrow" charset="-52"/>
                <a:cs typeface="PT Sans Narrow" charset="-52"/>
              </a:rPr>
              <a:t> of trafficked animals</a:t>
            </a:r>
          </a:p>
          <a:p>
            <a:pPr marL="285750" indent="-285750">
              <a:spcAft>
                <a:spcPts val="600"/>
              </a:spcAft>
              <a:buFont typeface="Arial" charset="0"/>
              <a:buChar char="•"/>
            </a:pPr>
            <a:r>
              <a:rPr lang="en-US" sz="1300" dirty="0">
                <a:latin typeface="PT Sans Narrow" charset="-52"/>
                <a:ea typeface="PT Sans Narrow" charset="-52"/>
                <a:cs typeface="PT Sans Narrow" charset="-52"/>
              </a:rPr>
              <a:t>Introduction and role specific training to be included into </a:t>
            </a:r>
            <a:r>
              <a:rPr lang="en-US" sz="1300" b="1" dirty="0">
                <a:latin typeface="PT Sans Narrow" charset="-52"/>
                <a:ea typeface="PT Sans Narrow" charset="-52"/>
                <a:cs typeface="PT Sans Narrow" charset="-52"/>
              </a:rPr>
              <a:t>existing training programs</a:t>
            </a:r>
            <a:r>
              <a:rPr lang="en-US" sz="1300" dirty="0">
                <a:latin typeface="PT Sans Narrow" charset="-52"/>
                <a:ea typeface="PT Sans Narrow" charset="-52"/>
                <a:cs typeface="PT Sans Narrow" charset="-52"/>
              </a:rPr>
              <a:t>.</a:t>
            </a:r>
          </a:p>
        </p:txBody>
      </p:sp>
      <p:grpSp>
        <p:nvGrpSpPr>
          <p:cNvPr id="12" name="Group 11">
            <a:extLst>
              <a:ext uri="{FF2B5EF4-FFF2-40B4-BE49-F238E27FC236}">
                <a16:creationId xmlns:a16="http://schemas.microsoft.com/office/drawing/2014/main" xmlns="" id="{1CCCCA4F-A414-4639-9BBB-88B8DF3C8F7A}"/>
              </a:ext>
            </a:extLst>
          </p:cNvPr>
          <p:cNvGrpSpPr/>
          <p:nvPr/>
        </p:nvGrpSpPr>
        <p:grpSpPr>
          <a:xfrm>
            <a:off x="6331227" y="1547998"/>
            <a:ext cx="2584174" cy="1963039"/>
            <a:chOff x="6331227" y="1547998"/>
            <a:chExt cx="2584174" cy="1963039"/>
          </a:xfrm>
        </p:grpSpPr>
        <p:sp>
          <p:nvSpPr>
            <p:cNvPr id="14" name="TextBox 13"/>
            <p:cNvSpPr txBox="1"/>
            <p:nvPr/>
          </p:nvSpPr>
          <p:spPr>
            <a:xfrm>
              <a:off x="6704377" y="1547998"/>
              <a:ext cx="1591451" cy="307777"/>
            </a:xfrm>
            <a:prstGeom prst="rect">
              <a:avLst/>
            </a:prstGeom>
            <a:solidFill>
              <a:schemeClr val="tx1">
                <a:alpha val="68000"/>
              </a:schemeClr>
            </a:solidFill>
          </p:spPr>
          <p:txBody>
            <a:bodyPr wrap="square" rtlCol="0">
              <a:spAutoFit/>
            </a:bodyPr>
            <a:lstStyle/>
            <a:p>
              <a:pPr algn="ctr">
                <a:spcAft>
                  <a:spcPts val="300"/>
                </a:spcAft>
              </a:pPr>
              <a:r>
                <a:rPr lang="en-US" sz="1400" b="1" dirty="0">
                  <a:solidFill>
                    <a:schemeClr val="bg1"/>
                  </a:solidFill>
                  <a:latin typeface="PT Sans Narrow" charset="-52"/>
                  <a:ea typeface="PT Sans Narrow" charset="-52"/>
                  <a:cs typeface="PT Sans Narrow" charset="-52"/>
                </a:rPr>
                <a:t>Seizure Reporting</a:t>
              </a:r>
            </a:p>
          </p:txBody>
        </p:sp>
        <p:sp>
          <p:nvSpPr>
            <p:cNvPr id="15" name="TextBox 14"/>
            <p:cNvSpPr txBox="1"/>
            <p:nvPr/>
          </p:nvSpPr>
          <p:spPr>
            <a:xfrm>
              <a:off x="6331227" y="1864432"/>
              <a:ext cx="2584174" cy="1646605"/>
            </a:xfrm>
            <a:prstGeom prst="rect">
              <a:avLst/>
            </a:prstGeom>
            <a:noFill/>
          </p:spPr>
          <p:txBody>
            <a:bodyPr wrap="square" rtlCol="0">
              <a:spAutoFit/>
            </a:bodyPr>
            <a:lstStyle/>
            <a:p>
              <a:pPr>
                <a:spcAft>
                  <a:spcPts val="600"/>
                </a:spcAft>
              </a:pPr>
              <a:r>
                <a:rPr lang="en-US" sz="1300" dirty="0">
                  <a:latin typeface="PT Sans Narrow" charset="-52"/>
                  <a:ea typeface="PT Sans Narrow" charset="-52"/>
                  <a:cs typeface="PT Sans Narrow" charset="-52"/>
                </a:rPr>
                <a:t>ROUTES is supporting industry to:</a:t>
              </a:r>
            </a:p>
            <a:p>
              <a:pPr marL="285750" indent="-285750">
                <a:spcAft>
                  <a:spcPts val="600"/>
                </a:spcAft>
                <a:buFont typeface="Arial" charset="0"/>
                <a:buChar char="•"/>
              </a:pPr>
              <a:r>
                <a:rPr lang="en-US" sz="1300" dirty="0">
                  <a:latin typeface="PT Sans Narrow" charset="-52"/>
                  <a:ea typeface="PT Sans Narrow" charset="-52"/>
                  <a:cs typeface="PT Sans Narrow" charset="-52"/>
                </a:rPr>
                <a:t>develop </a:t>
              </a:r>
              <a:r>
                <a:rPr lang="en-US" sz="1300" b="1" dirty="0">
                  <a:latin typeface="PT Sans Narrow" charset="-52"/>
                  <a:ea typeface="PT Sans Narrow" charset="-52"/>
                  <a:cs typeface="PT Sans Narrow" charset="-52"/>
                </a:rPr>
                <a:t>protocols for reporting </a:t>
              </a:r>
              <a:r>
                <a:rPr lang="en-US" sz="1300" dirty="0">
                  <a:latin typeface="PT Sans Narrow" charset="-52"/>
                  <a:ea typeface="PT Sans Narrow" charset="-52"/>
                  <a:cs typeface="PT Sans Narrow" charset="-52"/>
                </a:rPr>
                <a:t>wildlife trafficking concerns</a:t>
              </a:r>
            </a:p>
            <a:p>
              <a:pPr marL="285750" indent="-285750">
                <a:spcAft>
                  <a:spcPts val="600"/>
                </a:spcAft>
                <a:buFont typeface="Arial" charset="0"/>
                <a:buChar char="•"/>
              </a:pPr>
              <a:r>
                <a:rPr lang="en-US" sz="1300" dirty="0">
                  <a:latin typeface="PT Sans Narrow" charset="-52"/>
                  <a:ea typeface="PT Sans Narrow" charset="-52"/>
                  <a:cs typeface="PT Sans Narrow" charset="-52"/>
                </a:rPr>
                <a:t>strengthen information exchange with </a:t>
              </a:r>
              <a:r>
                <a:rPr lang="en-US" sz="1300" b="1" dirty="0">
                  <a:latin typeface="PT Sans Narrow" charset="-52"/>
                  <a:ea typeface="PT Sans Narrow" charset="-52"/>
                  <a:cs typeface="PT Sans Narrow" charset="-52"/>
                </a:rPr>
                <a:t>enforcement</a:t>
              </a:r>
              <a:r>
                <a:rPr lang="en-US" sz="1300" dirty="0">
                  <a:latin typeface="PT Sans Narrow" charset="-52"/>
                  <a:ea typeface="PT Sans Narrow" charset="-52"/>
                  <a:cs typeface="PT Sans Narrow" charset="-52"/>
                </a:rPr>
                <a:t> agencies</a:t>
              </a:r>
              <a:endParaRPr lang="en-US" sz="1300" b="1" dirty="0">
                <a:latin typeface="PT Sans Narrow" charset="-52"/>
                <a:ea typeface="PT Sans Narrow" charset="-52"/>
                <a:cs typeface="PT Sans Narrow" charset="-52"/>
              </a:endParaRPr>
            </a:p>
          </p:txBody>
        </p:sp>
      </p:grpSp>
      <p:grpSp>
        <p:nvGrpSpPr>
          <p:cNvPr id="6" name="Group 5">
            <a:extLst>
              <a:ext uri="{FF2B5EF4-FFF2-40B4-BE49-F238E27FC236}">
                <a16:creationId xmlns:a16="http://schemas.microsoft.com/office/drawing/2014/main" xmlns="" id="{3F2D7413-0DD0-4D24-8D1F-7A474B4740DD}"/>
              </a:ext>
            </a:extLst>
          </p:cNvPr>
          <p:cNvGrpSpPr/>
          <p:nvPr/>
        </p:nvGrpSpPr>
        <p:grpSpPr>
          <a:xfrm>
            <a:off x="6331225" y="3984683"/>
            <a:ext cx="2584175" cy="1860981"/>
            <a:chOff x="6331225" y="3984683"/>
            <a:chExt cx="2584175" cy="1860981"/>
          </a:xfrm>
        </p:grpSpPr>
        <p:sp>
          <p:nvSpPr>
            <p:cNvPr id="16" name="TextBox 15"/>
            <p:cNvSpPr txBox="1"/>
            <p:nvPr/>
          </p:nvSpPr>
          <p:spPr>
            <a:xfrm>
              <a:off x="6704378" y="3984683"/>
              <a:ext cx="1591450" cy="307777"/>
            </a:xfrm>
            <a:prstGeom prst="rect">
              <a:avLst/>
            </a:prstGeom>
            <a:solidFill>
              <a:schemeClr val="tx1">
                <a:alpha val="68000"/>
              </a:schemeClr>
            </a:solidFill>
          </p:spPr>
          <p:txBody>
            <a:bodyPr wrap="square" rtlCol="0">
              <a:spAutoFit/>
            </a:bodyPr>
            <a:lstStyle/>
            <a:p>
              <a:pPr algn="ctr">
                <a:spcAft>
                  <a:spcPts val="300"/>
                </a:spcAft>
              </a:pPr>
              <a:r>
                <a:rPr lang="en-US" sz="1400" b="1" dirty="0">
                  <a:solidFill>
                    <a:schemeClr val="bg1"/>
                  </a:solidFill>
                  <a:latin typeface="PT Sans Narrow" charset="-52"/>
                  <a:ea typeface="PT Sans Narrow" charset="-52"/>
                  <a:cs typeface="PT Sans Narrow" charset="-52"/>
                </a:rPr>
                <a:t>Prevention</a:t>
              </a:r>
            </a:p>
          </p:txBody>
        </p:sp>
        <p:sp>
          <p:nvSpPr>
            <p:cNvPr id="17" name="TextBox 16"/>
            <p:cNvSpPr txBox="1"/>
            <p:nvPr/>
          </p:nvSpPr>
          <p:spPr>
            <a:xfrm>
              <a:off x="6331225" y="4352948"/>
              <a:ext cx="2584175" cy="1492716"/>
            </a:xfrm>
            <a:prstGeom prst="rect">
              <a:avLst/>
            </a:prstGeom>
            <a:noFill/>
          </p:spPr>
          <p:txBody>
            <a:bodyPr wrap="square" rtlCol="0">
              <a:spAutoFit/>
            </a:bodyPr>
            <a:lstStyle/>
            <a:p>
              <a:r>
                <a:rPr lang="en-US" sz="1300" dirty="0">
                  <a:latin typeface="PT Sans Narrow" charset="-52"/>
                  <a:ea typeface="PT Sans Narrow" charset="-52"/>
                  <a:cs typeface="PT Sans Narrow" charset="-52"/>
                </a:rPr>
                <a:t>ROUTES will work with industry to:</a:t>
              </a:r>
            </a:p>
            <a:p>
              <a:pPr marL="285750" indent="-285750">
                <a:buFont typeface="Arial" panose="020B0604020202020204" pitchFamily="34" charset="0"/>
                <a:buChar char="•"/>
              </a:pPr>
              <a:r>
                <a:rPr lang="en-US" sz="1300" dirty="0">
                  <a:latin typeface="PT Sans Narrow" charset="-52"/>
                  <a:ea typeface="PT Sans Narrow" charset="-52"/>
                  <a:cs typeface="PT Sans Narrow" charset="-52"/>
                </a:rPr>
                <a:t>support implementation of  </a:t>
              </a:r>
              <a:r>
                <a:rPr lang="en-US" sz="1300" b="1" dirty="0">
                  <a:latin typeface="PT Sans Narrow" charset="-52"/>
                  <a:ea typeface="PT Sans Narrow" charset="-52"/>
                  <a:cs typeface="PT Sans Narrow" charset="-52"/>
                </a:rPr>
                <a:t>electronic paperwork</a:t>
              </a:r>
              <a:r>
                <a:rPr lang="en-US" sz="1300" dirty="0">
                  <a:latin typeface="PT Sans Narrow" charset="-52"/>
                  <a:ea typeface="PT Sans Narrow" charset="-52"/>
                  <a:cs typeface="PT Sans Narrow" charset="-52"/>
                </a:rPr>
                <a:t> (e-permits)</a:t>
              </a:r>
            </a:p>
            <a:p>
              <a:pPr marL="285750" indent="-285750">
                <a:buFont typeface="Arial" panose="020B0604020202020204" pitchFamily="34" charset="0"/>
                <a:buChar char="•"/>
              </a:pPr>
              <a:r>
                <a:rPr lang="en-US" sz="1300" dirty="0">
                  <a:latin typeface="PT Sans Narrow" charset="-52"/>
                  <a:ea typeface="PT Sans Narrow" charset="-52"/>
                  <a:cs typeface="PT Sans Narrow" charset="-52"/>
                </a:rPr>
                <a:t>Investigate opportunities for innovative and updated screening </a:t>
              </a:r>
              <a:r>
                <a:rPr lang="en-US" sz="1300" b="1" dirty="0">
                  <a:latin typeface="PT Sans Narrow" charset="-52"/>
                  <a:ea typeface="PT Sans Narrow" charset="-52"/>
                  <a:cs typeface="PT Sans Narrow" charset="-52"/>
                </a:rPr>
                <a:t>technology.</a:t>
              </a:r>
              <a:endParaRPr lang="en-US" sz="1300" dirty="0">
                <a:latin typeface="PT Sans Narrow" charset="-52"/>
                <a:ea typeface="PT Sans Narrow" charset="-52"/>
                <a:cs typeface="PT Sans Narrow" charset="-52"/>
              </a:endParaRPr>
            </a:p>
          </p:txBody>
        </p:sp>
      </p:grpSp>
      <p:sp>
        <p:nvSpPr>
          <p:cNvPr id="21" name="TextBox 20"/>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Implementing Recommendations</a:t>
            </a:r>
          </a:p>
        </p:txBody>
      </p:sp>
      <p:pic>
        <p:nvPicPr>
          <p:cNvPr id="5" name="Picture 4"/>
          <p:cNvPicPr>
            <a:picLocks noChangeAspect="1"/>
          </p:cNvPicPr>
          <p:nvPr/>
        </p:nvPicPr>
        <p:blipFill>
          <a:blip r:embed="rId3"/>
          <a:stretch>
            <a:fillRect/>
          </a:stretch>
        </p:blipFill>
        <p:spPr>
          <a:xfrm>
            <a:off x="4036660" y="4292460"/>
            <a:ext cx="2323196" cy="1730781"/>
          </a:xfrm>
          <a:prstGeom prst="rect">
            <a:avLst/>
          </a:prstGeom>
          <a:ln w="3175">
            <a:solidFill>
              <a:schemeClr val="tx1"/>
            </a:solidFill>
          </a:ln>
        </p:spPr>
      </p:pic>
      <p:sp>
        <p:nvSpPr>
          <p:cNvPr id="24" name="TextBox 23"/>
          <p:cNvSpPr txBox="1"/>
          <p:nvPr/>
        </p:nvSpPr>
        <p:spPr>
          <a:xfrm>
            <a:off x="6465403" y="6003393"/>
            <a:ext cx="2315817" cy="461665"/>
          </a:xfrm>
          <a:prstGeom prst="rect">
            <a:avLst/>
          </a:prstGeom>
          <a:noFill/>
        </p:spPr>
        <p:txBody>
          <a:bodyPr wrap="square" rtlCol="0">
            <a:spAutoFit/>
          </a:bodyPr>
          <a:lstStyle/>
          <a:p>
            <a:pPr algn="ctr"/>
            <a:r>
              <a:rPr lang="en-US" sz="1200" i="1" dirty="0">
                <a:latin typeface="PT Sans Narrow" charset="-52"/>
                <a:ea typeface="PT Sans Narrow" charset="-52"/>
                <a:cs typeface="PT Sans Narrow" charset="-52"/>
              </a:rPr>
              <a:t>For more information visit </a:t>
            </a:r>
            <a:r>
              <a:rPr lang="en-US" sz="1200" b="1" i="1" dirty="0">
                <a:latin typeface="PT Sans Narrow" charset="-52"/>
                <a:ea typeface="PT Sans Narrow" charset="-52"/>
                <a:cs typeface="PT Sans Narrow" charset="-52"/>
              </a:rPr>
              <a:t>www.routespartnership.org</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690" y="1595175"/>
            <a:ext cx="1814535" cy="2583406"/>
          </a:xfrm>
          <a:prstGeom prst="rect">
            <a:avLst/>
          </a:prstGeom>
          <a:ln w="3175">
            <a:solidFill>
              <a:schemeClr val="tx1"/>
            </a:solidFill>
          </a:ln>
        </p:spPr>
      </p:pic>
    </p:spTree>
    <p:extLst>
      <p:ext uri="{BB962C8B-B14F-4D97-AF65-F5344CB8AC3E}">
        <p14:creationId xmlns:p14="http://schemas.microsoft.com/office/powerpoint/2010/main" val="546807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t="4321" b="21224"/>
          <a:stretch/>
        </p:blipFill>
        <p:spPr>
          <a:xfrm>
            <a:off x="-85352" y="0"/>
            <a:ext cx="9229352" cy="6858000"/>
          </a:xfrm>
          <a:prstGeom prst="rect">
            <a:avLst/>
          </a:prstGeom>
        </p:spPr>
      </p:pic>
      <p:sp>
        <p:nvSpPr>
          <p:cNvPr id="3" name="TextBox 2"/>
          <p:cNvSpPr txBox="1"/>
          <p:nvPr/>
        </p:nvSpPr>
        <p:spPr>
          <a:xfrm>
            <a:off x="1746616" y="6085973"/>
            <a:ext cx="5736120" cy="707886"/>
          </a:xfrm>
          <a:prstGeom prst="rect">
            <a:avLst/>
          </a:prstGeom>
          <a:noFill/>
        </p:spPr>
        <p:txBody>
          <a:bodyPr wrap="square" rtlCol="0">
            <a:spAutoFit/>
          </a:bodyPr>
          <a:lstStyle/>
          <a:p>
            <a:pPr algn="ctr"/>
            <a:r>
              <a:rPr lang="en-US" sz="1000" i="1" dirty="0">
                <a:solidFill>
                  <a:schemeClr val="bg1"/>
                </a:solidFill>
              </a:rPr>
              <a:t>This presentation is made possible by the generous support of the American people through the United States Agency for International Development (USAID). The contents are the responsibility of C4ADS and do not necessarily reflect the views of individual ROUTES Partners, USAID or the United States Government.</a:t>
            </a:r>
          </a:p>
          <a:p>
            <a:pPr algn="ctr"/>
            <a:r>
              <a:rPr lang="en-US" sz="1000" i="1" dirty="0" err="1">
                <a:solidFill>
                  <a:schemeClr val="bg1"/>
                </a:solidFill>
              </a:rPr>
              <a:t>www.routespartnership.org</a:t>
            </a:r>
            <a:endParaRPr lang="en-US" sz="1000"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436" y="5132663"/>
            <a:ext cx="2316480" cy="765266"/>
          </a:xfrm>
          <a:prstGeom prst="rect">
            <a:avLst/>
          </a:prstGeom>
        </p:spPr>
      </p:pic>
      <p:sp>
        <p:nvSpPr>
          <p:cNvPr id="5" name="Rectangle 4"/>
          <p:cNvSpPr/>
          <p:nvPr/>
        </p:nvSpPr>
        <p:spPr>
          <a:xfrm>
            <a:off x="1300170" y="538460"/>
            <a:ext cx="2156265" cy="3888244"/>
          </a:xfrm>
          <a:prstGeom prst="rect">
            <a:avLst/>
          </a:prstGeom>
        </p:spPr>
        <p:txBody>
          <a:bodyPr wrap="square">
            <a:spAutoFit/>
          </a:bodyPr>
          <a:lstStyle/>
          <a:p>
            <a:pPr>
              <a:spcAft>
                <a:spcPts val="1200"/>
              </a:spcAft>
            </a:pPr>
            <a:r>
              <a:rPr lang="en-US" sz="1400" b="1" dirty="0">
                <a:solidFill>
                  <a:srgbClr val="FFFFFF"/>
                </a:solidFill>
                <a:latin typeface="Gill Sans MT" panose="020B0502020104020203" pitchFamily="34" charset="0"/>
                <a:ea typeface="Calibri" panose="020F0502020204030204" pitchFamily="34" charset="0"/>
                <a:cs typeface="Times New Roman" panose="02020603050405020304" pitchFamily="18" charset="0"/>
              </a:rPr>
              <a:t>Core Team </a:t>
            </a:r>
            <a:endParaRPr lang="en-US" sz="1400" dirty="0">
              <a:latin typeface="Gill Sans MT" panose="020B0502020104020203" pitchFamily="34" charset="0"/>
              <a:ea typeface="Calibri" panose="020F0502020204030204" pitchFamily="34" charset="0"/>
              <a:cs typeface="Times New Roman" panose="02020603050405020304" pitchFamily="18" charset="0"/>
            </a:endParaRPr>
          </a:p>
          <a:p>
            <a:pPr>
              <a:spcAft>
                <a:spcPts val="400"/>
              </a:spcAft>
            </a:pPr>
            <a:r>
              <a:rPr lang="en-US" sz="1400" dirty="0">
                <a:solidFill>
                  <a:srgbClr val="FFFFFF"/>
                </a:solidFill>
                <a:latin typeface="Gill Sans MT" panose="020B0502020104020203" pitchFamily="34" charset="0"/>
                <a:ea typeface="Calibri" panose="020F0502020204030204" pitchFamily="34" charset="0"/>
                <a:cs typeface="Times New Roman" panose="02020603050405020304" pitchFamily="18" charset="0"/>
              </a:rPr>
              <a:t>U.S. Agency for International Development </a:t>
            </a:r>
          </a:p>
          <a:p>
            <a:pPr marR="0">
              <a:spcBef>
                <a:spcPts val="0"/>
              </a:spcBef>
              <a:spcAft>
                <a:spcPts val="400"/>
              </a:spcAft>
            </a:pPr>
            <a:r>
              <a:rPr lang="en-US" sz="1400" dirty="0">
                <a:solidFill>
                  <a:srgbClr val="FFFFFF"/>
                </a:solidFill>
                <a:latin typeface="Gill Sans MT" panose="020B0502020104020203" pitchFamily="34" charset="0"/>
                <a:ea typeface="Calibri" panose="020F0502020204030204" pitchFamily="34" charset="0"/>
                <a:cs typeface="Times New Roman" panose="02020603050405020304" pitchFamily="18" charset="0"/>
              </a:rPr>
              <a:t>Center for Advanced Defense Studies</a:t>
            </a:r>
          </a:p>
          <a:p>
            <a:pPr marR="0">
              <a:spcBef>
                <a:spcPts val="0"/>
              </a:spcBef>
              <a:spcAft>
                <a:spcPts val="400"/>
              </a:spcAft>
            </a:pPr>
            <a:r>
              <a:rPr lang="en-US" sz="1400" dirty="0">
                <a:solidFill>
                  <a:srgbClr val="FFFFFF"/>
                </a:solidFill>
                <a:latin typeface="Gill Sans MT" panose="020B0502020104020203" pitchFamily="34" charset="0"/>
                <a:ea typeface="Calibri" panose="020F0502020204030204" pitchFamily="34" charset="0"/>
                <a:cs typeface="Times New Roman" panose="02020603050405020304" pitchFamily="18" charset="0"/>
              </a:rPr>
              <a:t>Freeland </a:t>
            </a:r>
          </a:p>
          <a:p>
            <a:pPr marR="0">
              <a:spcBef>
                <a:spcPts val="0"/>
              </a:spcBef>
              <a:spcAft>
                <a:spcPts val="400"/>
              </a:spcAft>
            </a:pPr>
            <a:r>
              <a:rPr lang="en-US" sz="1400" dirty="0">
                <a:solidFill>
                  <a:srgbClr val="FFFFFF"/>
                </a:solidFill>
                <a:latin typeface="Gill Sans MT" panose="020B0502020104020203" pitchFamily="34" charset="0"/>
                <a:ea typeface="Calibri" panose="020F0502020204030204" pitchFamily="34" charset="0"/>
                <a:cs typeface="Times New Roman" panose="02020603050405020304" pitchFamily="18" charset="0"/>
              </a:rPr>
              <a:t>International Air Transport Association</a:t>
            </a:r>
          </a:p>
          <a:p>
            <a:pPr marR="0">
              <a:spcBef>
                <a:spcPts val="0"/>
              </a:spcBef>
              <a:spcAft>
                <a:spcPts val="400"/>
              </a:spcAft>
            </a:pPr>
            <a:r>
              <a:rPr lang="en-US" sz="1400" dirty="0">
                <a:solidFill>
                  <a:srgbClr val="FFFFFF"/>
                </a:solidFill>
                <a:latin typeface="Gill Sans MT" panose="020B0502020104020203" pitchFamily="34" charset="0"/>
                <a:ea typeface="Calibri" panose="020F0502020204030204" pitchFamily="34" charset="0"/>
                <a:cs typeface="Times New Roman" panose="02020603050405020304" pitchFamily="18" charset="0"/>
              </a:rPr>
              <a:t>TRAFFIC</a:t>
            </a:r>
          </a:p>
          <a:p>
            <a:pPr marR="0">
              <a:spcBef>
                <a:spcPts val="0"/>
              </a:spcBef>
              <a:spcAft>
                <a:spcPts val="400"/>
              </a:spcAft>
            </a:pPr>
            <a:r>
              <a:rPr lang="en-US" sz="1400" dirty="0">
                <a:solidFill>
                  <a:srgbClr val="FFFFFF"/>
                </a:solidFill>
                <a:latin typeface="Gill Sans MT" panose="020B0502020104020203" pitchFamily="34" charset="0"/>
                <a:ea typeface="Calibri" panose="020F0502020204030204" pitchFamily="34" charset="0"/>
                <a:cs typeface="Times New Roman" panose="02020603050405020304" pitchFamily="18" charset="0"/>
              </a:rPr>
              <a:t>U.S. Department of Homeland Security</a:t>
            </a:r>
          </a:p>
          <a:p>
            <a:pPr marR="0">
              <a:spcBef>
                <a:spcPts val="0"/>
              </a:spcBef>
              <a:spcAft>
                <a:spcPts val="400"/>
              </a:spcAft>
            </a:pPr>
            <a:r>
              <a:rPr lang="en-US" sz="1400" dirty="0">
                <a:solidFill>
                  <a:srgbClr val="FFFFFF"/>
                </a:solidFill>
                <a:latin typeface="Gill Sans MT" panose="020B0502020104020203" pitchFamily="34" charset="0"/>
                <a:ea typeface="Calibri" panose="020F0502020204030204" pitchFamily="34" charset="0"/>
                <a:cs typeface="Times New Roman" panose="02020603050405020304" pitchFamily="18" charset="0"/>
              </a:rPr>
              <a:t>U.S. Department of State</a:t>
            </a:r>
          </a:p>
          <a:p>
            <a:pPr marR="0">
              <a:spcBef>
                <a:spcPts val="0"/>
              </a:spcBef>
              <a:spcAft>
                <a:spcPts val="400"/>
              </a:spcAft>
            </a:pPr>
            <a:r>
              <a:rPr lang="en-US" sz="1400" dirty="0">
                <a:solidFill>
                  <a:srgbClr val="FFFFFF"/>
                </a:solidFill>
                <a:latin typeface="Gill Sans MT" panose="020B0502020104020203" pitchFamily="34" charset="0"/>
                <a:ea typeface="Calibri" panose="020F0502020204030204" pitchFamily="34" charset="0"/>
                <a:cs typeface="Times New Roman" panose="02020603050405020304" pitchFamily="18" charset="0"/>
              </a:rPr>
              <a:t>U.S. Fish and Wildlife Service</a:t>
            </a:r>
          </a:p>
          <a:p>
            <a:pPr marR="0">
              <a:spcBef>
                <a:spcPts val="0"/>
              </a:spcBef>
              <a:spcAft>
                <a:spcPts val="400"/>
              </a:spcAft>
            </a:pPr>
            <a:r>
              <a:rPr lang="en-US" sz="1400" dirty="0">
                <a:solidFill>
                  <a:srgbClr val="FFFFFF"/>
                </a:solidFill>
                <a:latin typeface="Gill Sans MT" panose="020B0502020104020203" pitchFamily="34" charset="0"/>
                <a:ea typeface="Calibri" panose="020F0502020204030204" pitchFamily="34" charset="0"/>
                <a:cs typeface="Times New Roman" panose="02020603050405020304" pitchFamily="18" charset="0"/>
              </a:rPr>
              <a:t>WWF</a:t>
            </a:r>
            <a:endParaRPr lang="en-US" sz="1400" dirty="0">
              <a:latin typeface="Gill Sans MT" panose="020B0502020104020203"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3692457" y="538460"/>
            <a:ext cx="2087381" cy="3724096"/>
          </a:xfrm>
          <a:prstGeom prst="rect">
            <a:avLst/>
          </a:prstGeom>
          <a:noFill/>
        </p:spPr>
        <p:txBody>
          <a:bodyPr wrap="square" rtlCol="0">
            <a:spAutoFit/>
          </a:bodyPr>
          <a:lstStyle/>
          <a:p>
            <a:pPr>
              <a:spcAft>
                <a:spcPts val="1200"/>
              </a:spcAft>
            </a:pPr>
            <a:r>
              <a:rPr lang="en-US" sz="1400" b="1" dirty="0">
                <a:solidFill>
                  <a:schemeClr val="bg1"/>
                </a:solidFill>
                <a:latin typeface="Gill Sans MT" panose="020B0502020104020203" pitchFamily="34" charset="0"/>
                <a:ea typeface="Open Sans" panose="020B0606030504020204" pitchFamily="34" charset="0"/>
                <a:cs typeface="Open Sans" panose="020B0606030504020204" pitchFamily="34" charset="0"/>
              </a:rPr>
              <a:t>Partners</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Airlines for America</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African Wildlife Foundation</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Airports Council International</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CITES Secretariat</a:t>
            </a:r>
          </a:p>
          <a:p>
            <a:pPr>
              <a:spcAft>
                <a:spcPts val="400"/>
              </a:spcAft>
            </a:pPr>
            <a:r>
              <a:rPr lang="en-GB"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E</a:t>
            </a:r>
            <a:r>
              <a:rPr lang="en-US" sz="1400" dirty="0" err="1">
                <a:solidFill>
                  <a:schemeClr val="bg1"/>
                </a:solidFill>
                <a:latin typeface="Gill Sans MT" panose="020B0502020104020203" pitchFamily="34" charset="0"/>
                <a:ea typeface="Open Sans" panose="020B0606030504020204" pitchFamily="34" charset="0"/>
                <a:cs typeface="Open Sans" panose="020B0606030504020204" pitchFamily="34" charset="0"/>
              </a:rPr>
              <a:t>mirates</a:t>
            </a: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 Airlines</a:t>
            </a:r>
          </a:p>
          <a:p>
            <a:pPr>
              <a:spcAft>
                <a:spcPts val="400"/>
              </a:spcAft>
            </a:pPr>
            <a:r>
              <a:rPr lang="en-GB"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D</a:t>
            </a:r>
            <a:r>
              <a:rPr lang="en-US" sz="1400" dirty="0" err="1">
                <a:solidFill>
                  <a:schemeClr val="bg1"/>
                </a:solidFill>
                <a:latin typeface="Gill Sans MT" panose="020B0502020104020203" pitchFamily="34" charset="0"/>
                <a:ea typeface="Open Sans" panose="020B0606030504020204" pitchFamily="34" charset="0"/>
                <a:cs typeface="Open Sans" panose="020B0606030504020204" pitchFamily="34" charset="0"/>
              </a:rPr>
              <a:t>elta</a:t>
            </a: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 Airlines</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Global Environment Facility</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INTERPOL</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Kenya Airways</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Michigan State University</a:t>
            </a:r>
          </a:p>
        </p:txBody>
      </p:sp>
      <p:sp>
        <p:nvSpPr>
          <p:cNvPr id="9" name="TextBox 8"/>
          <p:cNvSpPr txBox="1"/>
          <p:nvPr/>
        </p:nvSpPr>
        <p:spPr>
          <a:xfrm>
            <a:off x="5779838" y="914598"/>
            <a:ext cx="2064007" cy="3303468"/>
          </a:xfrm>
          <a:prstGeom prst="rect">
            <a:avLst/>
          </a:prstGeom>
          <a:noFill/>
        </p:spPr>
        <p:txBody>
          <a:bodyPr wrap="square" rtlCol="0">
            <a:spAutoFit/>
          </a:bodyPr>
          <a:lstStyle/>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Qatar Airways </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SGS S.A.</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United for Wildlife</a:t>
            </a:r>
          </a:p>
          <a:p>
            <a:pPr>
              <a:spcAft>
                <a:spcPts val="400"/>
              </a:spcAft>
            </a:pPr>
            <a:r>
              <a:rPr lang="en-GB"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United Airlines</a:t>
            </a:r>
            <a:endPar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endParaRP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United Nations Development </a:t>
            </a:r>
            <a:r>
              <a:rPr lang="en-US" sz="1400" dirty="0" err="1">
                <a:solidFill>
                  <a:schemeClr val="bg1"/>
                </a:solidFill>
                <a:latin typeface="Gill Sans MT" panose="020B0502020104020203" pitchFamily="34" charset="0"/>
                <a:ea typeface="Open Sans" panose="020B0606030504020204" pitchFamily="34" charset="0"/>
                <a:cs typeface="Open Sans" panose="020B0606030504020204" pitchFamily="34" charset="0"/>
              </a:rPr>
              <a:t>Programme</a:t>
            </a:r>
            <a:endPar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endParaRP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United Nations Office on Drugs and Crime</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U.S. Army Research Office</a:t>
            </a:r>
          </a:p>
          <a:p>
            <a:pPr>
              <a:spcAft>
                <a:spcPts val="400"/>
              </a:spcAft>
            </a:pPr>
            <a:r>
              <a:rPr lang="en-GB"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W</a:t>
            </a:r>
            <a:r>
              <a:rPr lang="en-US" sz="1400" dirty="0" err="1">
                <a:solidFill>
                  <a:schemeClr val="bg1"/>
                </a:solidFill>
                <a:latin typeface="Gill Sans MT" panose="020B0502020104020203" pitchFamily="34" charset="0"/>
                <a:ea typeface="Open Sans" panose="020B0606030504020204" pitchFamily="34" charset="0"/>
                <a:cs typeface="Open Sans" panose="020B0606030504020204" pitchFamily="34" charset="0"/>
              </a:rPr>
              <a:t>ildlife</a:t>
            </a: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 Conservation Society</a:t>
            </a:r>
          </a:p>
          <a:p>
            <a:pPr>
              <a:spcAft>
                <a:spcPts val="400"/>
              </a:spcAft>
            </a:pPr>
            <a:r>
              <a:rPr lang="en-US" sz="1400" dirty="0">
                <a:solidFill>
                  <a:schemeClr val="bg1"/>
                </a:solidFill>
                <a:latin typeface="Gill Sans MT" panose="020B0502020104020203" pitchFamily="34" charset="0"/>
                <a:ea typeface="Open Sans" panose="020B0606030504020204" pitchFamily="34" charset="0"/>
                <a:cs typeface="Open Sans" panose="020B0606030504020204" pitchFamily="34" charset="0"/>
              </a:rPr>
              <a:t>World Bank</a:t>
            </a:r>
          </a:p>
        </p:txBody>
      </p:sp>
    </p:spTree>
    <p:extLst>
      <p:ext uri="{BB962C8B-B14F-4D97-AF65-F5344CB8AC3E}">
        <p14:creationId xmlns:p14="http://schemas.microsoft.com/office/powerpoint/2010/main" val="706939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1"/>
          <p:cNvSpPr>
            <a:spLocks noChangeArrowheads="1"/>
          </p:cNvSpPr>
          <p:nvPr/>
        </p:nvSpPr>
        <p:spPr bwMode="auto">
          <a:xfrm>
            <a:off x="877611" y="6516400"/>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25" name="TextBox 24"/>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smtClean="0">
                <a:solidFill>
                  <a:srgbClr val="FFFFFF"/>
                </a:solidFill>
                <a:latin typeface="Sansation Light"/>
                <a:cs typeface="Sansation Light"/>
              </a:rPr>
              <a:t>C4ADS </a:t>
            </a:r>
            <a:r>
              <a:rPr lang="en-US" sz="3200" b="1" dirty="0">
                <a:solidFill>
                  <a:srgbClr val="FFFFFF"/>
                </a:solidFill>
                <a:latin typeface="Sansation Light"/>
                <a:cs typeface="Sansation Light"/>
              </a:rPr>
              <a:t>Underlying Data &amp; Capabilities</a:t>
            </a:r>
          </a:p>
        </p:txBody>
      </p:sp>
      <p:grpSp>
        <p:nvGrpSpPr>
          <p:cNvPr id="4" name="Group 3"/>
          <p:cNvGrpSpPr/>
          <p:nvPr/>
        </p:nvGrpSpPr>
        <p:grpSpPr>
          <a:xfrm>
            <a:off x="140999" y="1808494"/>
            <a:ext cx="8859081" cy="4629055"/>
            <a:chOff x="140997" y="2285011"/>
            <a:chExt cx="8859081" cy="4629055"/>
          </a:xfrm>
        </p:grpSpPr>
        <p:sp>
          <p:nvSpPr>
            <p:cNvPr id="26" name="Title 4"/>
            <p:cNvSpPr txBox="1">
              <a:spLocks/>
            </p:cNvSpPr>
            <p:nvPr/>
          </p:nvSpPr>
          <p:spPr>
            <a:xfrm>
              <a:off x="189205" y="2285011"/>
              <a:ext cx="2734733" cy="679356"/>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85000" lnSpcReduction="10000"/>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pPr>
                <a:lnSpc>
                  <a:spcPct val="130000"/>
                </a:lnSpc>
              </a:pPr>
              <a:r>
                <a:rPr lang="en-US" sz="2000" dirty="0">
                  <a:solidFill>
                    <a:schemeClr val="tx1"/>
                  </a:solidFill>
                  <a:latin typeface="Century Gothic" charset="0"/>
                  <a:ea typeface="Century Gothic" charset="0"/>
                  <a:cs typeface="Century Gothic" charset="0"/>
                </a:rPr>
                <a:t>people</a:t>
              </a:r>
            </a:p>
          </p:txBody>
        </p:sp>
        <p:pic>
          <p:nvPicPr>
            <p:cNvPr id="27" name="Picture 26" descr="_77333352_493800479(1).jpg"/>
            <p:cNvPicPr>
              <a:picLocks/>
            </p:cNvPicPr>
            <p:nvPr/>
          </p:nvPicPr>
          <p:blipFill>
            <a:blip r:embed="rId3">
              <a:extLst>
                <a:ext uri="{28A0092B-C50C-407E-A947-70E740481C1C}">
                  <a14:useLocalDpi xmlns:a14="http://schemas.microsoft.com/office/drawing/2010/main" val="0"/>
                </a:ext>
              </a:extLst>
            </a:blip>
            <a:stretch>
              <a:fillRect/>
            </a:stretch>
          </p:blipFill>
          <p:spPr>
            <a:xfrm>
              <a:off x="201905" y="3142167"/>
              <a:ext cx="2707301" cy="965199"/>
            </a:xfrm>
            <a:prstGeom prst="rect">
              <a:avLst/>
            </a:prstGeom>
            <a:noFill/>
            <a:ln w="28575" cmpd="sng">
              <a:noFill/>
            </a:ln>
          </p:spPr>
        </p:pic>
        <p:sp>
          <p:nvSpPr>
            <p:cNvPr id="28" name="Content Placeholder 6"/>
            <p:cNvSpPr txBox="1">
              <a:spLocks/>
            </p:cNvSpPr>
            <p:nvPr/>
          </p:nvSpPr>
          <p:spPr>
            <a:xfrm>
              <a:off x="140997" y="4263347"/>
              <a:ext cx="2924249" cy="26507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latin typeface="Century Gothic" charset="0"/>
                  <a:ea typeface="Century Gothic" charset="0"/>
                  <a:cs typeface="Century Gothic" charset="0"/>
                </a:rPr>
                <a:t>Multilingual, well-traveled, and tech-savvy analysts</a:t>
              </a:r>
              <a:endParaRPr lang="en-US" sz="1200" dirty="0">
                <a:latin typeface="Century Gothic" charset="0"/>
                <a:ea typeface="Century Gothic" charset="0"/>
                <a:cs typeface="Century Gothic" charset="0"/>
              </a:endParaRPr>
            </a:p>
            <a:p>
              <a:pPr marL="285750" indent="-285750">
                <a:buFont typeface="Arial"/>
                <a:buChar char="•"/>
              </a:pPr>
              <a:r>
                <a:rPr lang="en-US" sz="1200" dirty="0">
                  <a:latin typeface="Century Gothic" charset="0"/>
                  <a:ea typeface="Century Gothic" charset="0"/>
                  <a:cs typeface="Century Gothic" charset="0"/>
                </a:rPr>
                <a:t>15+ languages in-house, including Arabic, French, Mandarin, Russian, Spanish, Hindi, Swahili, etc. </a:t>
              </a:r>
            </a:p>
            <a:p>
              <a:pPr marL="285750" indent="-285750">
                <a:buFont typeface="Arial"/>
                <a:buChar char="•"/>
              </a:pPr>
              <a:r>
                <a:rPr lang="en-US" sz="1200" dirty="0">
                  <a:latin typeface="Century Gothic" charset="0"/>
                  <a:ea typeface="Century Gothic" charset="0"/>
                  <a:cs typeface="Century Gothic" charset="0"/>
                </a:rPr>
                <a:t>Field research in 50+ countries, including conflict zones, e.g. Somalia, Ukraine, Mali, Guatemala, and South Sudan</a:t>
              </a:r>
            </a:p>
          </p:txBody>
        </p:sp>
        <p:sp>
          <p:nvSpPr>
            <p:cNvPr id="29" name="Content Placeholder 6"/>
            <p:cNvSpPr txBox="1">
              <a:spLocks/>
            </p:cNvSpPr>
            <p:nvPr/>
          </p:nvSpPr>
          <p:spPr>
            <a:xfrm>
              <a:off x="3110089" y="4314147"/>
              <a:ext cx="2926742" cy="247291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110000"/>
                </a:lnSpc>
                <a:buNone/>
              </a:pPr>
              <a:r>
                <a:rPr lang="en-US" sz="1200" b="1" dirty="0">
                  <a:latin typeface="Century Gothic" charset="0"/>
                  <a:ea typeface="Century Gothic" charset="0"/>
                  <a:cs typeface="Century Gothic" charset="0"/>
                </a:rPr>
                <a:t>Integrated suite of “high-advantage” data for commercial investigations</a:t>
              </a:r>
              <a:endParaRPr lang="en-US" sz="1200" dirty="0">
                <a:latin typeface="Century Gothic" charset="0"/>
                <a:ea typeface="Century Gothic" charset="0"/>
                <a:cs typeface="Century Gothic" charset="0"/>
              </a:endParaRPr>
            </a:p>
            <a:p>
              <a:pPr marL="285750" indent="-285750">
                <a:buClr>
                  <a:schemeClr val="tx1"/>
                </a:buClr>
                <a:buFont typeface="Arial"/>
                <a:buChar char="•"/>
              </a:pPr>
              <a:r>
                <a:rPr lang="en-US" sz="1200" dirty="0">
                  <a:solidFill>
                    <a:schemeClr val="tx1"/>
                  </a:solidFill>
                  <a:latin typeface="Century Gothic" charset="0"/>
                  <a:ea typeface="Century Gothic" charset="0"/>
                  <a:cs typeface="Century Gothic" charset="0"/>
                </a:rPr>
                <a:t>300+ business, tax, property, shipping, and judicial registries in 120 jurisdictions, along with commercial trade, banking, and customs data</a:t>
              </a:r>
            </a:p>
            <a:p>
              <a:pPr marL="285750" indent="-285750">
                <a:buClr>
                  <a:schemeClr val="tx1"/>
                </a:buClr>
                <a:buFont typeface="Arial"/>
                <a:buChar char="•"/>
              </a:pPr>
              <a:r>
                <a:rPr lang="en-US" sz="1200" dirty="0">
                  <a:solidFill>
                    <a:schemeClr val="tx1"/>
                  </a:solidFill>
                  <a:latin typeface="Century Gothic" charset="0"/>
                  <a:ea typeface="Century Gothic" charset="0"/>
                  <a:cs typeface="Century Gothic" charset="0"/>
                </a:rPr>
                <a:t>Augmented by new data, like social media, satellite imagery, and </a:t>
              </a:r>
              <a:r>
                <a:rPr lang="is-IS" sz="1200" dirty="0">
                  <a:solidFill>
                    <a:schemeClr val="tx1"/>
                  </a:solidFill>
                  <a:latin typeface="Century Gothic" charset="0"/>
                  <a:ea typeface="Century Gothic" charset="0"/>
                  <a:cs typeface="Century Gothic" charset="0"/>
                </a:rPr>
                <a:t>geo-location </a:t>
              </a:r>
              <a:endParaRPr lang="en-US" sz="1200" dirty="0">
                <a:solidFill>
                  <a:schemeClr val="tx1"/>
                </a:solidFill>
                <a:latin typeface="Century Gothic" charset="0"/>
                <a:ea typeface="Century Gothic" charset="0"/>
                <a:cs typeface="Century Gothic" charset="0"/>
              </a:endParaRPr>
            </a:p>
          </p:txBody>
        </p:sp>
        <p:sp>
          <p:nvSpPr>
            <p:cNvPr id="30" name="Title 4"/>
            <p:cNvSpPr txBox="1">
              <a:spLocks/>
            </p:cNvSpPr>
            <p:nvPr/>
          </p:nvSpPr>
          <p:spPr>
            <a:xfrm>
              <a:off x="6265345" y="2285011"/>
              <a:ext cx="2734733" cy="679356"/>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85000" lnSpcReduction="10000"/>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pPr>
                <a:lnSpc>
                  <a:spcPct val="130000"/>
                </a:lnSpc>
              </a:pPr>
              <a:r>
                <a:rPr lang="en-US" sz="2000" dirty="0">
                  <a:solidFill>
                    <a:schemeClr val="tx1"/>
                  </a:solidFill>
                  <a:latin typeface="Century Gothic" charset="0"/>
                  <a:ea typeface="Century Gothic" charset="0"/>
                  <a:cs typeface="Century Gothic" charset="0"/>
                </a:rPr>
                <a:t>technology</a:t>
              </a:r>
            </a:p>
          </p:txBody>
        </p:sp>
        <p:sp>
          <p:nvSpPr>
            <p:cNvPr id="31" name="Title 4"/>
            <p:cNvSpPr txBox="1">
              <a:spLocks/>
            </p:cNvSpPr>
            <p:nvPr/>
          </p:nvSpPr>
          <p:spPr>
            <a:xfrm>
              <a:off x="3228738" y="2285011"/>
              <a:ext cx="2734733" cy="679356"/>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85000" lnSpcReduction="10000"/>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pPr>
                <a:lnSpc>
                  <a:spcPct val="130000"/>
                </a:lnSpc>
              </a:pPr>
              <a:r>
                <a:rPr lang="en-US" sz="2000" dirty="0">
                  <a:solidFill>
                    <a:schemeClr val="tx1"/>
                  </a:solidFill>
                  <a:latin typeface="Century Gothic" charset="0"/>
                  <a:ea typeface="Century Gothic" charset="0"/>
                  <a:cs typeface="Century Gothic" charset="0"/>
                </a:rPr>
                <a:t>Data</a:t>
              </a:r>
            </a:p>
          </p:txBody>
        </p:sp>
        <p:pic>
          <p:nvPicPr>
            <p:cNvPr id="32" name="Picture 31" descr="tech_social_network_analysis.png"/>
            <p:cNvPicPr>
              <a:picLocks/>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241438" y="3142166"/>
              <a:ext cx="2710857" cy="1079499"/>
            </a:xfrm>
            <a:prstGeom prst="rect">
              <a:avLst/>
            </a:prstGeom>
            <a:noFill/>
            <a:ln w="28575" cmpd="sng">
              <a:noFill/>
            </a:ln>
          </p:spPr>
        </p:pic>
        <p:pic>
          <p:nvPicPr>
            <p:cNvPr id="33" name="Picture 32"/>
            <p:cNvPicPr>
              <a:picLocks noChangeAspect="1"/>
            </p:cNvPicPr>
            <p:nvPr/>
          </p:nvPicPr>
          <p:blipFill>
            <a:blip r:embed="rId6"/>
            <a:stretch>
              <a:fillRect/>
            </a:stretch>
          </p:blipFill>
          <p:spPr>
            <a:xfrm>
              <a:off x="6265345" y="3142166"/>
              <a:ext cx="2720001" cy="1079498"/>
            </a:xfrm>
            <a:prstGeom prst="rect">
              <a:avLst/>
            </a:prstGeom>
          </p:spPr>
        </p:pic>
        <p:sp>
          <p:nvSpPr>
            <p:cNvPr id="34" name="Content Placeholder 7"/>
            <p:cNvSpPr txBox="1">
              <a:spLocks/>
            </p:cNvSpPr>
            <p:nvPr/>
          </p:nvSpPr>
          <p:spPr>
            <a:xfrm>
              <a:off x="6081674" y="4295909"/>
              <a:ext cx="2918404" cy="2491157"/>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1200" b="1" dirty="0">
                  <a:latin typeface="Century Gothic" charset="0"/>
                  <a:ea typeface="Century Gothic" charset="0"/>
                  <a:cs typeface="Century Gothic" charset="0"/>
                </a:rPr>
                <a:t>Cutting-edge, emerging technology in innovative &amp; practical ways </a:t>
              </a:r>
              <a:endParaRPr lang="en-US" sz="1200" dirty="0">
                <a:latin typeface="Century Gothic" charset="0"/>
                <a:ea typeface="Century Gothic" charset="0"/>
                <a:cs typeface="Century Gothic" charset="0"/>
              </a:endParaRPr>
            </a:p>
            <a:p>
              <a:pPr marL="285750" indent="-285750">
                <a:buClr>
                  <a:schemeClr val="tx1"/>
                </a:buClr>
                <a:buFont typeface="Arial"/>
                <a:buChar char="•"/>
              </a:pPr>
              <a:r>
                <a:rPr lang="en-US" sz="1200" dirty="0">
                  <a:latin typeface="Century Gothic" charset="0"/>
                  <a:ea typeface="Century Gothic" charset="0"/>
                  <a:cs typeface="Century Gothic" charset="0"/>
                </a:rPr>
                <a:t>Partnerships with leading tech providers like </a:t>
              </a:r>
              <a:r>
                <a:rPr lang="en-US" sz="1200" dirty="0" err="1">
                  <a:latin typeface="Century Gothic" charset="0"/>
                  <a:ea typeface="Century Gothic" charset="0"/>
                  <a:cs typeface="Century Gothic" charset="0"/>
                </a:rPr>
                <a:t>Palantir</a:t>
              </a:r>
              <a:r>
                <a:rPr lang="en-US" sz="1200" dirty="0">
                  <a:latin typeface="Century Gothic" charset="0"/>
                  <a:ea typeface="Century Gothic" charset="0"/>
                  <a:cs typeface="Century Gothic" charset="0"/>
                </a:rPr>
                <a:t>, Windward, &amp; </a:t>
              </a:r>
              <a:r>
                <a:rPr lang="en-US" sz="1200" dirty="0" err="1" smtClean="0">
                  <a:latin typeface="Century Gothic" charset="0"/>
                  <a:ea typeface="Century Gothic" charset="0"/>
                  <a:cs typeface="Century Gothic" charset="0"/>
                </a:rPr>
                <a:t>Panjiva</a:t>
              </a:r>
              <a:endParaRPr lang="en-US" sz="1200" dirty="0">
                <a:latin typeface="Century Gothic" charset="0"/>
                <a:ea typeface="Century Gothic" charset="0"/>
                <a:cs typeface="Century Gothic" charset="0"/>
              </a:endParaRPr>
            </a:p>
            <a:p>
              <a:pPr marL="285750" indent="-285750">
                <a:buClr>
                  <a:schemeClr val="tx1"/>
                </a:buClr>
                <a:buFont typeface="Arial"/>
                <a:buChar char="•"/>
              </a:pPr>
              <a:r>
                <a:rPr lang="en-US" sz="1200" dirty="0">
                  <a:latin typeface="Century Gothic" charset="0"/>
                  <a:ea typeface="Century Gothic" charset="0"/>
                  <a:cs typeface="Century Gothic" charset="0"/>
                </a:rPr>
                <a:t>When we recognize a gap in currently available technology, we regularly adapt or build our own open source software to fill it</a:t>
              </a:r>
            </a:p>
          </p:txBody>
        </p:sp>
      </p:grpSp>
      <p:sp>
        <p:nvSpPr>
          <p:cNvPr id="15" name="TextBox 14"/>
          <p:cNvSpPr txBox="1"/>
          <p:nvPr/>
        </p:nvSpPr>
        <p:spPr>
          <a:xfrm>
            <a:off x="0" y="830988"/>
            <a:ext cx="9144000" cy="584775"/>
          </a:xfrm>
          <a:prstGeom prst="rect">
            <a:avLst/>
          </a:prstGeom>
          <a:noFill/>
        </p:spPr>
        <p:txBody>
          <a:bodyPr wrap="square" rtlCol="0">
            <a:spAutoFit/>
          </a:bodyPr>
          <a:lstStyle/>
          <a:p>
            <a:pPr algn="ctr"/>
            <a:r>
              <a:rPr lang="en-US" sz="1600" b="1" dirty="0">
                <a:solidFill>
                  <a:srgbClr val="800000"/>
                </a:solidFill>
                <a:latin typeface="Sansation Light"/>
                <a:cs typeface="Sansation Light"/>
              </a:rPr>
              <a:t>C4ADS is a 501(c)(3) non-profit that leverages data and cutting-edge technologies to uncover and map transnational illicit </a:t>
            </a:r>
            <a:r>
              <a:rPr lang="en-US" sz="1600" b="1" dirty="0" smtClean="0">
                <a:solidFill>
                  <a:srgbClr val="800000"/>
                </a:solidFill>
                <a:latin typeface="Sansation Light"/>
                <a:cs typeface="Sansation Light"/>
              </a:rPr>
              <a:t>networks, </a:t>
            </a:r>
            <a:r>
              <a:rPr lang="en-US" sz="1600" b="1" dirty="0">
                <a:solidFill>
                  <a:srgbClr val="800000"/>
                </a:solidFill>
                <a:latin typeface="Sansation Light"/>
                <a:cs typeface="Sansation Light"/>
              </a:rPr>
              <a:t>and leads </a:t>
            </a:r>
            <a:r>
              <a:rPr lang="en-US" sz="1600" b="1" dirty="0" smtClean="0">
                <a:solidFill>
                  <a:srgbClr val="800000"/>
                </a:solidFill>
                <a:latin typeface="Sansation Light"/>
                <a:cs typeface="Sansation Light"/>
              </a:rPr>
              <a:t>Data </a:t>
            </a:r>
            <a:r>
              <a:rPr lang="en-US" sz="1600" b="1" dirty="0">
                <a:solidFill>
                  <a:srgbClr val="800000"/>
                </a:solidFill>
                <a:latin typeface="Sansation Light"/>
                <a:cs typeface="Sansation Light"/>
              </a:rPr>
              <a:t>&amp; </a:t>
            </a:r>
            <a:r>
              <a:rPr lang="en-US" sz="1600" b="1" dirty="0" smtClean="0">
                <a:solidFill>
                  <a:srgbClr val="800000"/>
                </a:solidFill>
                <a:latin typeface="Sansation Light"/>
                <a:cs typeface="Sansation Light"/>
              </a:rPr>
              <a:t>Analytics for </a:t>
            </a:r>
            <a:r>
              <a:rPr lang="en-US" sz="1600" b="1" dirty="0">
                <a:solidFill>
                  <a:srgbClr val="800000"/>
                </a:solidFill>
                <a:latin typeface="Sansation Light"/>
                <a:cs typeface="Sansation Light"/>
              </a:rPr>
              <a:t>the ROUTES Partnership. </a:t>
            </a:r>
          </a:p>
        </p:txBody>
      </p:sp>
    </p:spTree>
    <p:extLst>
      <p:ext uri="{BB962C8B-B14F-4D97-AF65-F5344CB8AC3E}">
        <p14:creationId xmlns:p14="http://schemas.microsoft.com/office/powerpoint/2010/main" val="11554218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1"/>
          <p:cNvSpPr>
            <a:spLocks noChangeArrowheads="1"/>
          </p:cNvSpPr>
          <p:nvPr/>
        </p:nvSpPr>
        <p:spPr bwMode="auto">
          <a:xfrm>
            <a:off x="877611" y="6516399"/>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a:r>
              <a:rPr lang="en-US" sz="600" i="1" dirty="0" smtClean="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 </a:t>
            </a:r>
            <a:r>
              <a:rPr lang="en-US" sz="600" b="1" i="1" dirty="0">
                <a:latin typeface="Arial Narrow" charset="0"/>
                <a:sym typeface="Arial Narrow" charset="0"/>
              </a:rPr>
              <a:t>SBU Business Proprietary - Not for External </a:t>
            </a:r>
            <a:r>
              <a:rPr lang="en-US" sz="600" b="1" i="1" dirty="0" smtClean="0">
                <a:latin typeface="Arial Narrow" charset="0"/>
                <a:sym typeface="Arial Narrow" charset="0"/>
              </a:rPr>
              <a:t>Release</a:t>
            </a:r>
            <a:endParaRPr lang="en-US" sz="600" b="1" i="1" dirty="0">
              <a:latin typeface="Arial Narrow" charset="0"/>
              <a:sym typeface="Arial Narrow" charset="0"/>
            </a:endParaRPr>
          </a:p>
        </p:txBody>
      </p:sp>
      <p:sp>
        <p:nvSpPr>
          <p:cNvPr id="13" name="TextBox 12"/>
          <p:cNvSpPr txBox="1"/>
          <p:nvPr/>
        </p:nvSpPr>
        <p:spPr>
          <a:xfrm>
            <a:off x="0" y="805230"/>
            <a:ext cx="9144000" cy="830997"/>
          </a:xfrm>
          <a:prstGeom prst="rect">
            <a:avLst/>
          </a:prstGeom>
          <a:noFill/>
        </p:spPr>
        <p:txBody>
          <a:bodyPr wrap="square" rtlCol="0">
            <a:spAutoFit/>
          </a:bodyPr>
          <a:lstStyle/>
          <a:p>
            <a:pPr algn="ctr"/>
            <a:r>
              <a:rPr lang="de-DE" sz="1600" b="1" dirty="0">
                <a:solidFill>
                  <a:srgbClr val="800000"/>
                </a:solidFill>
                <a:latin typeface="Sansation Light"/>
                <a:cs typeface="Sansation Light"/>
              </a:rPr>
              <a:t>The </a:t>
            </a:r>
            <a:r>
              <a:rPr lang="en-US" sz="1600" b="1" dirty="0">
                <a:solidFill>
                  <a:srgbClr val="800000"/>
                </a:solidFill>
                <a:latin typeface="Sansation Light"/>
                <a:cs typeface="Sansation Light"/>
              </a:rPr>
              <a:t>USAID Reducing Opportunities for Unlawful Transport of Endangered Species (ROUTES) Partnership brings together transport and logistics </a:t>
            </a:r>
            <a:r>
              <a:rPr lang="en-US" sz="1600" b="1" dirty="0" smtClean="0">
                <a:solidFill>
                  <a:srgbClr val="800000"/>
                </a:solidFill>
                <a:latin typeface="Sansation Light"/>
                <a:cs typeface="Sansation Light"/>
              </a:rPr>
              <a:t>companies</a:t>
            </a:r>
            <a:r>
              <a:rPr lang="en-US" sz="1600" b="1" dirty="0">
                <a:solidFill>
                  <a:srgbClr val="800000"/>
                </a:solidFill>
                <a:latin typeface="Sansation Light"/>
                <a:cs typeface="Sansation Light"/>
              </a:rPr>
              <a:t>, government agencies, development groups, and conservation organizations to disrupt </a:t>
            </a:r>
            <a:r>
              <a:rPr lang="en-US" sz="1600" b="1" dirty="0" smtClean="0">
                <a:solidFill>
                  <a:srgbClr val="800000"/>
                </a:solidFill>
                <a:latin typeface="Sansation Light"/>
                <a:cs typeface="Sansation Light"/>
              </a:rPr>
              <a:t>wildlife trafficking </a:t>
            </a:r>
            <a:r>
              <a:rPr lang="en-US" sz="1600" b="1" dirty="0">
                <a:solidFill>
                  <a:srgbClr val="800000"/>
                </a:solidFill>
                <a:latin typeface="Sansation Light"/>
                <a:cs typeface="Sansation Light"/>
              </a:rPr>
              <a:t>through legal transportation supply chains. </a:t>
            </a:r>
          </a:p>
        </p:txBody>
      </p:sp>
      <p:sp>
        <p:nvSpPr>
          <p:cNvPr id="14" name="TextBox 13"/>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The USAID ROUTES Partnership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16" y="2030644"/>
            <a:ext cx="3145835" cy="4091338"/>
          </a:xfrm>
          <a:prstGeom prst="rect">
            <a:avLst/>
          </a:prstGeom>
          <a:ln w="25400">
            <a:solidFill>
              <a:schemeClr val="tx1"/>
            </a:solidFill>
          </a:ln>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xmlns="" id="{D47238DC-51A0-4153-B776-7A2CB019D0BB}"/>
              </a:ext>
            </a:extLst>
          </p:cNvPr>
          <p:cNvSpPr txBox="1"/>
          <p:nvPr/>
        </p:nvSpPr>
        <p:spPr>
          <a:xfrm>
            <a:off x="3863578" y="2210364"/>
            <a:ext cx="5082714" cy="3539430"/>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smtClean="0">
                <a:latin typeface="PT Sans Narrow" charset="-52"/>
                <a:ea typeface="PT Sans Narrow" charset="-52"/>
                <a:cs typeface="PT Sans Narrow" charset="-52"/>
              </a:rPr>
              <a:t>We compiled ivory</a:t>
            </a:r>
            <a:r>
              <a:rPr lang="en-US" sz="1600" dirty="0">
                <a:latin typeface="PT Sans Narrow" charset="-52"/>
                <a:ea typeface="PT Sans Narrow" charset="-52"/>
                <a:cs typeface="PT Sans Narrow" charset="-52"/>
              </a:rPr>
              <a:t>, rhino horn, reptile, and bird seizure data from the air transport </a:t>
            </a:r>
            <a:r>
              <a:rPr lang="en-US" sz="1600" dirty="0" smtClean="0">
                <a:latin typeface="PT Sans Narrow" charset="-52"/>
                <a:ea typeface="PT Sans Narrow" charset="-52"/>
                <a:cs typeface="PT Sans Narrow" charset="-52"/>
              </a:rPr>
              <a:t>sector to</a:t>
            </a:r>
            <a:r>
              <a:rPr lang="en-US" sz="1600" dirty="0">
                <a:latin typeface="PT Sans Narrow" charset="-52"/>
                <a:ea typeface="PT Sans Narrow" charset="-52"/>
                <a:cs typeface="PT Sans Narrow" charset="-52"/>
              </a:rPr>
              <a:t>:</a:t>
            </a:r>
          </a:p>
          <a:p>
            <a:pPr marL="742950" lvl="1" indent="-285750" algn="just">
              <a:buFont typeface="Arial" charset="0"/>
              <a:buChar char="•"/>
            </a:pPr>
            <a:r>
              <a:rPr lang="en-US" sz="1600" dirty="0">
                <a:latin typeface="PT Sans Narrow" charset="-52"/>
                <a:ea typeface="PT Sans Narrow" charset="-52"/>
                <a:cs typeface="PT Sans Narrow" charset="-52"/>
              </a:rPr>
              <a:t>I</a:t>
            </a:r>
            <a:r>
              <a:rPr lang="en-US" sz="1600" dirty="0" smtClean="0">
                <a:latin typeface="PT Sans Narrow" charset="-52"/>
                <a:ea typeface="PT Sans Narrow" charset="-52"/>
                <a:cs typeface="PT Sans Narrow" charset="-52"/>
              </a:rPr>
              <a:t>dentify </a:t>
            </a:r>
            <a:r>
              <a:rPr lang="en-US" sz="1600" dirty="0">
                <a:latin typeface="PT Sans Narrow" charset="-52"/>
                <a:ea typeface="PT Sans Narrow" charset="-52"/>
                <a:cs typeface="PT Sans Narrow" charset="-52"/>
              </a:rPr>
              <a:t>trafficking </a:t>
            </a:r>
            <a:r>
              <a:rPr lang="en-US" sz="1600" dirty="0" smtClean="0">
                <a:latin typeface="PT Sans Narrow" charset="-52"/>
                <a:ea typeface="PT Sans Narrow" charset="-52"/>
                <a:cs typeface="PT Sans Narrow" charset="-52"/>
              </a:rPr>
              <a:t>hotspots</a:t>
            </a:r>
            <a:endParaRPr lang="en-US" sz="1600" dirty="0">
              <a:latin typeface="PT Sans Narrow" charset="-52"/>
              <a:ea typeface="PT Sans Narrow" charset="-52"/>
              <a:cs typeface="PT Sans Narrow" charset="-52"/>
            </a:endParaRPr>
          </a:p>
          <a:p>
            <a:pPr marL="742950" lvl="1" indent="-285750" algn="just">
              <a:buFont typeface="Arial" charset="0"/>
              <a:buChar char="•"/>
            </a:pPr>
            <a:r>
              <a:rPr lang="en-US" sz="1600" dirty="0" smtClean="0">
                <a:latin typeface="PT Sans Narrow" charset="-52"/>
                <a:ea typeface="PT Sans Narrow" charset="-52"/>
                <a:cs typeface="PT Sans Narrow" charset="-52"/>
              </a:rPr>
              <a:t>Identify trafficking trends</a:t>
            </a:r>
            <a:endParaRPr lang="en-US" sz="1600" dirty="0">
              <a:latin typeface="PT Sans Narrow" charset="-52"/>
              <a:ea typeface="PT Sans Narrow" charset="-52"/>
              <a:cs typeface="PT Sans Narrow" charset="-52"/>
            </a:endParaRPr>
          </a:p>
          <a:p>
            <a:pPr marL="742950" lvl="1" indent="-285750" algn="just">
              <a:buFont typeface="Arial" charset="0"/>
              <a:buChar char="•"/>
            </a:pPr>
            <a:r>
              <a:rPr lang="en-US" sz="1600" dirty="0" smtClean="0">
                <a:latin typeface="PT Sans Narrow" charset="-52"/>
                <a:ea typeface="PT Sans Narrow" charset="-52"/>
                <a:cs typeface="PT Sans Narrow" charset="-52"/>
              </a:rPr>
              <a:t>Identify the </a:t>
            </a:r>
            <a:r>
              <a:rPr lang="en-US" sz="1600" i="1" dirty="0" smtClean="0">
                <a:latin typeface="PT Sans Narrow" charset="-52"/>
                <a:ea typeface="PT Sans Narrow" charset="-52"/>
                <a:cs typeface="PT Sans Narrow" charset="-52"/>
              </a:rPr>
              <a:t>modus operandi</a:t>
            </a:r>
            <a:r>
              <a:rPr lang="en-US" sz="1600" i="1" dirty="0">
                <a:latin typeface="PT Sans Narrow" charset="-52"/>
                <a:ea typeface="PT Sans Narrow" charset="-52"/>
                <a:cs typeface="PT Sans Narrow" charset="-52"/>
              </a:rPr>
              <a:t> </a:t>
            </a:r>
            <a:r>
              <a:rPr lang="en-US" sz="1600" dirty="0" smtClean="0">
                <a:latin typeface="PT Sans Narrow" charset="-52"/>
                <a:ea typeface="PT Sans Narrow" charset="-52"/>
                <a:cs typeface="PT Sans Narrow" charset="-52"/>
              </a:rPr>
              <a:t>of wildlife traffickers</a:t>
            </a:r>
            <a:endParaRPr lang="en-US" sz="1600" dirty="0">
              <a:latin typeface="PT Sans Narrow" charset="-52"/>
              <a:ea typeface="PT Sans Narrow" charset="-52"/>
              <a:cs typeface="PT Sans Narrow" charset="-52"/>
            </a:endParaRPr>
          </a:p>
          <a:p>
            <a:pPr algn="just"/>
            <a:endParaRPr lang="en-US" sz="1600" i="1" dirty="0">
              <a:solidFill>
                <a:srgbClr val="FF0000"/>
              </a:solidFill>
              <a:latin typeface="PT Sans Narrow" charset="-52"/>
              <a:ea typeface="PT Sans Narrow" charset="-52"/>
              <a:cs typeface="PT Sans Narrow" charset="-52"/>
            </a:endParaRPr>
          </a:p>
          <a:p>
            <a:pPr marL="285750" indent="-285750" algn="just">
              <a:buFont typeface="Arial" panose="020B0604020202020204" pitchFamily="34" charset="0"/>
              <a:buChar char="•"/>
            </a:pPr>
            <a:r>
              <a:rPr lang="en-US" sz="1600" dirty="0" smtClean="0">
                <a:latin typeface="PT Sans Narrow" charset="-52"/>
                <a:ea typeface="PT Sans Narrow" charset="-52"/>
                <a:cs typeface="PT Sans Narrow" charset="-52"/>
              </a:rPr>
              <a:t>Findings: </a:t>
            </a:r>
          </a:p>
          <a:p>
            <a:pPr marL="742950" lvl="1" indent="-285750" algn="just">
              <a:buFont typeface="Arial" panose="020B0604020202020204" pitchFamily="34" charset="0"/>
              <a:buChar char="•"/>
            </a:pPr>
            <a:r>
              <a:rPr lang="en-US" sz="1600" dirty="0" smtClean="0">
                <a:latin typeface="PT Sans Narrow" charset="-52"/>
                <a:ea typeface="PT Sans Narrow" charset="-52"/>
                <a:cs typeface="PT Sans Narrow" charset="-52"/>
              </a:rPr>
              <a:t>Wildlife </a:t>
            </a:r>
            <a:r>
              <a:rPr lang="en-US" sz="1600" dirty="0">
                <a:latin typeface="PT Sans Narrow" charset="-52"/>
                <a:ea typeface="PT Sans Narrow" charset="-52"/>
                <a:cs typeface="PT Sans Narrow" charset="-52"/>
              </a:rPr>
              <a:t>trafficking through airports is truly global in nature</a:t>
            </a:r>
          </a:p>
          <a:p>
            <a:pPr marL="742950" lvl="1" indent="-285750">
              <a:buFont typeface="Arial" panose="020B0604020202020204" pitchFamily="34" charset="0"/>
              <a:buChar char="•"/>
            </a:pPr>
            <a:r>
              <a:rPr lang="en-US" sz="1600" dirty="0" smtClean="0">
                <a:latin typeface="PT Sans Narrow" charset="-52"/>
                <a:ea typeface="PT Sans Narrow" charset="-52"/>
                <a:cs typeface="PT Sans Narrow" charset="-52"/>
              </a:rPr>
              <a:t>Large international hub </a:t>
            </a:r>
            <a:r>
              <a:rPr lang="en-US" sz="1600" dirty="0">
                <a:latin typeface="PT Sans Narrow" charset="-52"/>
                <a:ea typeface="PT Sans Narrow" charset="-52"/>
                <a:cs typeface="PT Sans Narrow" charset="-52"/>
              </a:rPr>
              <a:t>airports </a:t>
            </a:r>
            <a:r>
              <a:rPr lang="en-US" sz="1600" dirty="0" smtClean="0">
                <a:latin typeface="PT Sans Narrow" charset="-52"/>
                <a:ea typeface="PT Sans Narrow" charset="-52"/>
                <a:cs typeface="PT Sans Narrow" charset="-52"/>
              </a:rPr>
              <a:t>are the most </a:t>
            </a:r>
            <a:r>
              <a:rPr lang="en-US" sz="1600" dirty="0">
                <a:latin typeface="PT Sans Narrow" charset="-52"/>
                <a:ea typeface="PT Sans Narrow" charset="-52"/>
                <a:cs typeface="PT Sans Narrow" charset="-52"/>
              </a:rPr>
              <a:t>likely to be </a:t>
            </a:r>
            <a:r>
              <a:rPr lang="en-US" sz="1600" dirty="0" smtClean="0">
                <a:latin typeface="PT Sans Narrow" charset="-52"/>
                <a:ea typeface="PT Sans Narrow" charset="-52"/>
                <a:cs typeface="PT Sans Narrow" charset="-52"/>
              </a:rPr>
              <a:t>exploited</a:t>
            </a:r>
          </a:p>
          <a:p>
            <a:pPr marL="742950" lvl="1" indent="-285750">
              <a:buFont typeface="Arial" panose="020B0604020202020204" pitchFamily="34" charset="0"/>
              <a:buChar char="•"/>
            </a:pPr>
            <a:r>
              <a:rPr lang="en-US" sz="1600" dirty="0" smtClean="0">
                <a:latin typeface="PT Sans Narrow" charset="-52"/>
                <a:ea typeface="PT Sans Narrow" charset="-52"/>
                <a:cs typeface="PT Sans Narrow" charset="-52"/>
              </a:rPr>
              <a:t>Hub airports in higher risk regions with many flight options but limited enforcement capacity are most likely to be exploited for wildlife trafficking,  along with narcotics and other contraband</a:t>
            </a:r>
            <a:endParaRPr lang="en-US" sz="1600" dirty="0">
              <a:latin typeface="PT Sans Narrow" charset="-52"/>
              <a:ea typeface="PT Sans Narrow" charset="-52"/>
              <a:cs typeface="PT Sans Narrow" charset="-52"/>
            </a:endParaRPr>
          </a:p>
        </p:txBody>
      </p:sp>
    </p:spTree>
    <p:extLst>
      <p:ext uri="{BB962C8B-B14F-4D97-AF65-F5344CB8AC3E}">
        <p14:creationId xmlns:p14="http://schemas.microsoft.com/office/powerpoint/2010/main" val="1327164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1"/>
          <p:cNvSpPr>
            <a:spLocks noChangeArrowheads="1"/>
          </p:cNvSpPr>
          <p:nvPr/>
        </p:nvSpPr>
        <p:spPr bwMode="auto">
          <a:xfrm>
            <a:off x="877611" y="6516400"/>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5" name="TextBox 4"/>
          <p:cNvSpPr txBox="1"/>
          <p:nvPr/>
        </p:nvSpPr>
        <p:spPr>
          <a:xfrm>
            <a:off x="0" y="830988"/>
            <a:ext cx="9144000" cy="584775"/>
          </a:xfrm>
          <a:prstGeom prst="rect">
            <a:avLst/>
          </a:prstGeom>
          <a:noFill/>
        </p:spPr>
        <p:txBody>
          <a:bodyPr wrap="square" rtlCol="0">
            <a:spAutoFit/>
          </a:bodyPr>
          <a:lstStyle/>
          <a:p>
            <a:pPr algn="ctr"/>
            <a:r>
              <a:rPr lang="en-US" sz="1600" b="1" dirty="0">
                <a:solidFill>
                  <a:srgbClr val="800000"/>
                </a:solidFill>
                <a:latin typeface="Sansation Light"/>
                <a:cs typeface="Sansation Light"/>
              </a:rPr>
              <a:t>We found wildlife trafficking to be a truly global problem, affecting the Americas, Europe, and the Middle East in addition to Africa and Asia.</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52" y="1494616"/>
            <a:ext cx="8718352" cy="3986784"/>
          </a:xfrm>
          <a:prstGeom prst="rect">
            <a:avLst/>
          </a:prstGeom>
        </p:spPr>
      </p:pic>
      <p:sp>
        <p:nvSpPr>
          <p:cNvPr id="7" name="TextBox 6"/>
          <p:cNvSpPr txBox="1"/>
          <p:nvPr/>
        </p:nvSpPr>
        <p:spPr>
          <a:xfrm>
            <a:off x="2257004" y="5611772"/>
            <a:ext cx="4605453" cy="523220"/>
          </a:xfrm>
          <a:prstGeom prst="rect">
            <a:avLst/>
          </a:prstGeom>
          <a:solidFill>
            <a:schemeClr val="tx1">
              <a:alpha val="68000"/>
            </a:schemeClr>
          </a:solidFill>
        </p:spPr>
        <p:txBody>
          <a:bodyPr wrap="square" rtlCol="0">
            <a:spAutoFit/>
          </a:bodyPr>
          <a:lstStyle/>
          <a:p>
            <a:pPr algn="ctr"/>
            <a:r>
              <a:rPr lang="en-US" sz="1400" dirty="0">
                <a:solidFill>
                  <a:schemeClr val="bg1"/>
                </a:solidFill>
                <a:latin typeface="PT Sans Narrow" charset="-52"/>
                <a:ea typeface="PT Sans Narrow" charset="-52"/>
                <a:cs typeface="PT Sans Narrow" charset="-52"/>
              </a:rPr>
              <a:t>Heat map for all wildlife seizures in the </a:t>
            </a:r>
            <a:r>
              <a:rPr lang="en-US" sz="1400" dirty="0" smtClean="0">
                <a:solidFill>
                  <a:schemeClr val="bg1"/>
                </a:solidFill>
                <a:latin typeface="PT Sans Narrow" charset="-52"/>
                <a:ea typeface="PT Sans Narrow" charset="-52"/>
                <a:cs typeface="PT Sans Narrow" charset="-52"/>
              </a:rPr>
              <a:t>C4ADS Air </a:t>
            </a:r>
            <a:r>
              <a:rPr lang="en-US" sz="1400" dirty="0">
                <a:solidFill>
                  <a:schemeClr val="bg1"/>
                </a:solidFill>
                <a:latin typeface="PT Sans Narrow" charset="-52"/>
                <a:ea typeface="PT Sans Narrow" charset="-52"/>
                <a:cs typeface="PT Sans Narrow" charset="-52"/>
              </a:rPr>
              <a:t>Seizure Database (Jan 2009 – Aug 2016)</a:t>
            </a:r>
          </a:p>
        </p:txBody>
      </p:sp>
      <p:sp>
        <p:nvSpPr>
          <p:cNvPr id="8" name="TextBox 7"/>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smtClean="0">
                <a:solidFill>
                  <a:srgbClr val="FFFFFF"/>
                </a:solidFill>
                <a:latin typeface="Sansation Light"/>
                <a:cs typeface="Sansation Light"/>
              </a:rPr>
              <a:t>Global </a:t>
            </a:r>
            <a:r>
              <a:rPr lang="en-US" sz="3200" b="1" dirty="0">
                <a:solidFill>
                  <a:srgbClr val="FFFFFF"/>
                </a:solidFill>
                <a:latin typeface="Sansation Light"/>
                <a:cs typeface="Sansation Light"/>
              </a:rPr>
              <a:t>Wildlife Trafficking by Air</a:t>
            </a:r>
          </a:p>
        </p:txBody>
      </p:sp>
    </p:spTree>
    <p:extLst>
      <p:ext uri="{BB962C8B-B14F-4D97-AF65-F5344CB8AC3E}">
        <p14:creationId xmlns:p14="http://schemas.microsoft.com/office/powerpoint/2010/main" val="1913071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91"/>
          <p:cNvSpPr>
            <a:spLocks noChangeArrowheads="1"/>
          </p:cNvSpPr>
          <p:nvPr/>
        </p:nvSpPr>
        <p:spPr bwMode="auto">
          <a:xfrm>
            <a:off x="877611" y="6516400"/>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6" name="TextBox 5"/>
          <p:cNvSpPr txBox="1"/>
          <p:nvPr/>
        </p:nvSpPr>
        <p:spPr>
          <a:xfrm>
            <a:off x="0" y="818109"/>
            <a:ext cx="9144000" cy="830997"/>
          </a:xfrm>
          <a:prstGeom prst="rect">
            <a:avLst/>
          </a:prstGeom>
          <a:noFill/>
        </p:spPr>
        <p:txBody>
          <a:bodyPr wrap="square" rtlCol="0">
            <a:spAutoFit/>
          </a:bodyPr>
          <a:lstStyle/>
          <a:p>
            <a:pPr algn="ctr"/>
            <a:r>
              <a:rPr lang="en-US" sz="1600" b="1" dirty="0">
                <a:solidFill>
                  <a:srgbClr val="800000"/>
                </a:solidFill>
                <a:latin typeface="Sansation Light"/>
                <a:cs typeface="Sansation Light"/>
              </a:rPr>
              <a:t>Wildlife trafficking </a:t>
            </a:r>
            <a:r>
              <a:rPr lang="en-US" sz="1600" b="1" dirty="0" smtClean="0">
                <a:solidFill>
                  <a:srgbClr val="800000"/>
                </a:solidFill>
                <a:latin typeface="Sansation Light"/>
                <a:cs typeface="Sansation Light"/>
              </a:rPr>
              <a:t>by air moves through </a:t>
            </a:r>
            <a:r>
              <a:rPr lang="en-US" sz="1600" b="1" dirty="0">
                <a:solidFill>
                  <a:srgbClr val="800000"/>
                </a:solidFill>
                <a:latin typeface="Sansation Light"/>
                <a:cs typeface="Sansation Light"/>
              </a:rPr>
              <a:t>large international hub airports, particularly </a:t>
            </a:r>
            <a:r>
              <a:rPr lang="en-US" sz="1600" b="1" dirty="0" smtClean="0">
                <a:solidFill>
                  <a:srgbClr val="800000"/>
                </a:solidFill>
                <a:latin typeface="Sansation Light"/>
                <a:cs typeface="Sansation Light"/>
              </a:rPr>
              <a:t>airports </a:t>
            </a:r>
            <a:r>
              <a:rPr lang="en-US" sz="1600" b="1" dirty="0">
                <a:solidFill>
                  <a:srgbClr val="800000"/>
                </a:solidFill>
                <a:latin typeface="Sansation Light"/>
                <a:cs typeface="Sansation Light"/>
              </a:rPr>
              <a:t>with frequent flights from source countries in the Southern Hemisphere (Africa, Latin America) to destination countries in the Northern Hemisphere (Asia, Europe, the Middle East</a:t>
            </a:r>
            <a:r>
              <a:rPr lang="en-US" sz="1600" b="1" dirty="0" smtClean="0">
                <a:solidFill>
                  <a:srgbClr val="800000"/>
                </a:solidFill>
                <a:latin typeface="Sansation Light"/>
                <a:cs typeface="Sansation Light"/>
              </a:rPr>
              <a:t>, </a:t>
            </a:r>
            <a:r>
              <a:rPr lang="en-US" sz="1600" b="1" dirty="0">
                <a:solidFill>
                  <a:srgbClr val="800000"/>
                </a:solidFill>
                <a:latin typeface="Sansation Light"/>
                <a:cs typeface="Sansation Light"/>
              </a:rPr>
              <a:t>North America).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70" y="1599424"/>
            <a:ext cx="8485632" cy="4318055"/>
          </a:xfrm>
          <a:prstGeom prst="rect">
            <a:avLst/>
          </a:prstGeom>
        </p:spPr>
      </p:pic>
      <p:sp>
        <p:nvSpPr>
          <p:cNvPr id="8" name="TextBox 7"/>
          <p:cNvSpPr txBox="1"/>
          <p:nvPr/>
        </p:nvSpPr>
        <p:spPr>
          <a:xfrm>
            <a:off x="2205369" y="5948798"/>
            <a:ext cx="4733261" cy="523220"/>
          </a:xfrm>
          <a:prstGeom prst="rect">
            <a:avLst/>
          </a:prstGeom>
          <a:solidFill>
            <a:schemeClr val="tx1">
              <a:alpha val="68000"/>
            </a:schemeClr>
          </a:solidFill>
        </p:spPr>
        <p:txBody>
          <a:bodyPr wrap="square" rtlCol="0">
            <a:spAutoFit/>
          </a:bodyPr>
          <a:lstStyle/>
          <a:p>
            <a:pPr algn="ctr"/>
            <a:r>
              <a:rPr lang="en-US" sz="1400" dirty="0">
                <a:solidFill>
                  <a:schemeClr val="bg1"/>
                </a:solidFill>
                <a:latin typeface="PT Sans Narrow" charset="-52"/>
                <a:ea typeface="PT Sans Narrow" charset="-52"/>
                <a:cs typeface="PT Sans Narrow" charset="-52"/>
              </a:rPr>
              <a:t>Flight Routes for All Wildlife Seizures in the </a:t>
            </a:r>
            <a:r>
              <a:rPr lang="en-US" sz="1400" dirty="0" smtClean="0">
                <a:solidFill>
                  <a:schemeClr val="bg1"/>
                </a:solidFill>
                <a:latin typeface="PT Sans Narrow" charset="-52"/>
                <a:ea typeface="PT Sans Narrow" charset="-52"/>
                <a:cs typeface="PT Sans Narrow" charset="-52"/>
              </a:rPr>
              <a:t>C4ADS </a:t>
            </a:r>
            <a:r>
              <a:rPr lang="en-US" sz="1400" dirty="0">
                <a:solidFill>
                  <a:schemeClr val="bg1"/>
                </a:solidFill>
                <a:latin typeface="PT Sans Narrow" charset="-52"/>
                <a:ea typeface="PT Sans Narrow" charset="-52"/>
                <a:cs typeface="PT Sans Narrow" charset="-52"/>
              </a:rPr>
              <a:t>Air Seizure Database </a:t>
            </a:r>
          </a:p>
          <a:p>
            <a:pPr algn="ctr"/>
            <a:r>
              <a:rPr lang="en-US" sz="1400" dirty="0">
                <a:solidFill>
                  <a:schemeClr val="bg1"/>
                </a:solidFill>
                <a:latin typeface="PT Sans Narrow" charset="-52"/>
                <a:ea typeface="PT Sans Narrow" charset="-52"/>
                <a:cs typeface="PT Sans Narrow" charset="-52"/>
              </a:rPr>
              <a:t>(Jan 2009 – Aug 2016)</a:t>
            </a:r>
          </a:p>
        </p:txBody>
      </p:sp>
      <p:sp>
        <p:nvSpPr>
          <p:cNvPr id="10" name="TextBox 9"/>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Total Flight Routes</a:t>
            </a:r>
          </a:p>
        </p:txBody>
      </p:sp>
    </p:spTree>
    <p:extLst>
      <p:ext uri="{BB962C8B-B14F-4D97-AF65-F5344CB8AC3E}">
        <p14:creationId xmlns:p14="http://schemas.microsoft.com/office/powerpoint/2010/main" val="466171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1"/>
          <p:cNvSpPr>
            <a:spLocks noChangeArrowheads="1"/>
          </p:cNvSpPr>
          <p:nvPr/>
        </p:nvSpPr>
        <p:spPr bwMode="auto">
          <a:xfrm>
            <a:off x="877611" y="6516400"/>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4" name="TextBox 3"/>
          <p:cNvSpPr txBox="1"/>
          <p:nvPr/>
        </p:nvSpPr>
        <p:spPr>
          <a:xfrm>
            <a:off x="0" y="843867"/>
            <a:ext cx="9144000" cy="584775"/>
          </a:xfrm>
          <a:prstGeom prst="rect">
            <a:avLst/>
          </a:prstGeom>
          <a:noFill/>
        </p:spPr>
        <p:txBody>
          <a:bodyPr wrap="square" rtlCol="0">
            <a:spAutoFit/>
          </a:bodyPr>
          <a:lstStyle/>
          <a:p>
            <a:pPr algn="ctr"/>
            <a:r>
              <a:rPr lang="en-US" sz="1600" b="1" dirty="0">
                <a:solidFill>
                  <a:srgbClr val="800000"/>
                </a:solidFill>
                <a:latin typeface="Sansation Light"/>
                <a:cs typeface="Sansation Light"/>
              </a:rPr>
              <a:t>Ivory and rhino horn primarily moved between Africa and Asia, but often transited through hub airports in the Middle East and Europe as well.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01" y="1526587"/>
            <a:ext cx="8489031" cy="4319784"/>
          </a:xfrm>
          <a:prstGeom prst="rect">
            <a:avLst/>
          </a:prstGeom>
        </p:spPr>
      </p:pic>
      <p:sp>
        <p:nvSpPr>
          <p:cNvPr id="7" name="TextBox 6"/>
          <p:cNvSpPr txBox="1"/>
          <p:nvPr/>
        </p:nvSpPr>
        <p:spPr>
          <a:xfrm>
            <a:off x="2181048" y="6015486"/>
            <a:ext cx="4666118" cy="307777"/>
          </a:xfrm>
          <a:prstGeom prst="rect">
            <a:avLst/>
          </a:prstGeom>
          <a:solidFill>
            <a:schemeClr val="tx1">
              <a:alpha val="68000"/>
            </a:schemeClr>
          </a:solidFill>
        </p:spPr>
        <p:txBody>
          <a:bodyPr wrap="square" rtlCol="0">
            <a:spAutoFit/>
          </a:bodyPr>
          <a:lstStyle/>
          <a:p>
            <a:pPr algn="ctr"/>
            <a:r>
              <a:rPr lang="en-US" sz="1400">
                <a:solidFill>
                  <a:schemeClr val="bg1"/>
                </a:solidFill>
                <a:latin typeface="PT Sans Narrow" charset="-52"/>
                <a:ea typeface="PT Sans Narrow" charset="-52"/>
                <a:cs typeface="PT Sans Narrow" charset="-52"/>
              </a:rPr>
              <a:t>Ivory Trafficking Routes Map (Jan 2009 – Aug 2016)</a:t>
            </a:r>
            <a:endParaRPr lang="en-US" sz="1400" dirty="0">
              <a:solidFill>
                <a:schemeClr val="bg1"/>
              </a:solidFill>
              <a:latin typeface="PT Sans Narrow" charset="-52"/>
              <a:ea typeface="PT Sans Narrow" charset="-52"/>
              <a:cs typeface="PT Sans Narrow" charset="-52"/>
            </a:endParaRPr>
          </a:p>
        </p:txBody>
      </p:sp>
      <p:sp>
        <p:nvSpPr>
          <p:cNvPr id="9" name="TextBox 8"/>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Ivory Flight Routes</a:t>
            </a:r>
          </a:p>
        </p:txBody>
      </p:sp>
      <p:sp>
        <p:nvSpPr>
          <p:cNvPr id="10" name="TextBox 9"/>
          <p:cNvSpPr txBox="1"/>
          <p:nvPr/>
        </p:nvSpPr>
        <p:spPr>
          <a:xfrm>
            <a:off x="151304" y="3422037"/>
            <a:ext cx="1599440" cy="1423467"/>
          </a:xfrm>
          <a:prstGeom prst="rect">
            <a:avLst/>
          </a:prstGeom>
          <a:solidFill>
            <a:schemeClr val="tx1">
              <a:alpha val="68000"/>
            </a:schemeClr>
          </a:solidFill>
        </p:spPr>
        <p:txBody>
          <a:bodyPr wrap="square" rtlCol="0">
            <a:spAutoFit/>
          </a:bodyPr>
          <a:lstStyle/>
          <a:p>
            <a:pPr algn="ctr">
              <a:spcAft>
                <a:spcPts val="300"/>
              </a:spcAft>
            </a:pPr>
            <a:r>
              <a:rPr lang="en-US" sz="1200" dirty="0" smtClean="0">
                <a:solidFill>
                  <a:schemeClr val="bg1"/>
                </a:solidFill>
                <a:latin typeface="PT Sans Narrow" charset="-52"/>
                <a:ea typeface="PT Sans Narrow" charset="-52"/>
                <a:cs typeface="PT Sans Narrow" charset="-52"/>
              </a:rPr>
              <a:t>Top 5 Countries by Trafficking Instance Count:</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China</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Kenya</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Thailand</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Malawi</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Vietnam</a:t>
            </a:r>
            <a:endParaRPr lang="en-US" sz="1200" dirty="0">
              <a:solidFill>
                <a:schemeClr val="bg1"/>
              </a:solidFill>
              <a:latin typeface="PT Sans Narrow" charset="-52"/>
              <a:ea typeface="PT Sans Narrow" charset="-52"/>
              <a:cs typeface="PT Sans Narrow" charset="-52"/>
            </a:endParaRPr>
          </a:p>
        </p:txBody>
      </p:sp>
    </p:spTree>
    <p:extLst>
      <p:ext uri="{BB962C8B-B14F-4D97-AF65-F5344CB8AC3E}">
        <p14:creationId xmlns:p14="http://schemas.microsoft.com/office/powerpoint/2010/main" val="988123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1"/>
          <p:cNvSpPr>
            <a:spLocks noChangeArrowheads="1"/>
          </p:cNvSpPr>
          <p:nvPr/>
        </p:nvSpPr>
        <p:spPr bwMode="auto">
          <a:xfrm>
            <a:off x="877611" y="6516400"/>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4" name="TextBox 3"/>
          <p:cNvSpPr txBox="1"/>
          <p:nvPr/>
        </p:nvSpPr>
        <p:spPr>
          <a:xfrm>
            <a:off x="0" y="843867"/>
            <a:ext cx="9144000" cy="584775"/>
          </a:xfrm>
          <a:prstGeom prst="rect">
            <a:avLst/>
          </a:prstGeom>
          <a:noFill/>
        </p:spPr>
        <p:txBody>
          <a:bodyPr wrap="square" rtlCol="0">
            <a:spAutoFit/>
          </a:bodyPr>
          <a:lstStyle/>
          <a:p>
            <a:pPr algn="ctr"/>
            <a:r>
              <a:rPr lang="en-US" sz="1600" b="1" dirty="0">
                <a:solidFill>
                  <a:srgbClr val="800000"/>
                </a:solidFill>
                <a:latin typeface="Sansation Light"/>
                <a:cs typeface="Sansation Light"/>
              </a:rPr>
              <a:t>Ivory and rhino horn primarily moved between Africa and Asia, but often transited through hub airports in the Middle East and Europe as well. </a:t>
            </a:r>
          </a:p>
        </p:txBody>
      </p:sp>
      <p:sp>
        <p:nvSpPr>
          <p:cNvPr id="6" name="TextBox 5"/>
          <p:cNvSpPr txBox="1"/>
          <p:nvPr/>
        </p:nvSpPr>
        <p:spPr>
          <a:xfrm>
            <a:off x="2207942" y="6005103"/>
            <a:ext cx="4666118" cy="307777"/>
          </a:xfrm>
          <a:prstGeom prst="rect">
            <a:avLst/>
          </a:prstGeom>
          <a:solidFill>
            <a:schemeClr val="tx1">
              <a:alpha val="68000"/>
            </a:schemeClr>
          </a:solidFill>
        </p:spPr>
        <p:txBody>
          <a:bodyPr wrap="square" rtlCol="0">
            <a:spAutoFit/>
          </a:bodyPr>
          <a:lstStyle/>
          <a:p>
            <a:pPr algn="ctr"/>
            <a:r>
              <a:rPr lang="en-US" sz="1400" dirty="0">
                <a:solidFill>
                  <a:schemeClr val="bg1"/>
                </a:solidFill>
                <a:latin typeface="PT Sans Narrow" charset="-52"/>
                <a:ea typeface="PT Sans Narrow" charset="-52"/>
                <a:cs typeface="PT Sans Narrow" charset="-52"/>
              </a:rPr>
              <a:t>Rhino Horn Trafficking Routes Map (Jan 2009 – Aug 2016)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22" y="1530352"/>
            <a:ext cx="8481532" cy="4315968"/>
          </a:xfrm>
          <a:prstGeom prst="rect">
            <a:avLst/>
          </a:prstGeom>
        </p:spPr>
      </p:pic>
      <p:sp>
        <p:nvSpPr>
          <p:cNvPr id="11" name="TextBox 10"/>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Rhino Horn Flight Routes</a:t>
            </a:r>
          </a:p>
        </p:txBody>
      </p:sp>
      <p:sp>
        <p:nvSpPr>
          <p:cNvPr id="12" name="TextBox 11"/>
          <p:cNvSpPr txBox="1"/>
          <p:nvPr/>
        </p:nvSpPr>
        <p:spPr>
          <a:xfrm>
            <a:off x="173605" y="3422037"/>
            <a:ext cx="1577135" cy="1423467"/>
          </a:xfrm>
          <a:prstGeom prst="rect">
            <a:avLst/>
          </a:prstGeom>
          <a:solidFill>
            <a:schemeClr val="tx1">
              <a:alpha val="68000"/>
            </a:schemeClr>
          </a:solidFill>
        </p:spPr>
        <p:txBody>
          <a:bodyPr wrap="square" rtlCol="0">
            <a:spAutoFit/>
          </a:bodyPr>
          <a:lstStyle/>
          <a:p>
            <a:pPr algn="ctr">
              <a:spcAft>
                <a:spcPts val="300"/>
              </a:spcAft>
            </a:pPr>
            <a:r>
              <a:rPr lang="en-US" sz="1200" dirty="0" smtClean="0">
                <a:solidFill>
                  <a:schemeClr val="bg1"/>
                </a:solidFill>
                <a:latin typeface="PT Sans Narrow" charset="-52"/>
                <a:ea typeface="PT Sans Narrow" charset="-52"/>
                <a:cs typeface="PT Sans Narrow" charset="-52"/>
              </a:rPr>
              <a:t>Top 5 Countries by Trafficking Instance Count:</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China</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Mozambique</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Vietnam</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South Africa</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Qatar</a:t>
            </a:r>
            <a:endParaRPr lang="en-US" sz="1200" dirty="0">
              <a:solidFill>
                <a:schemeClr val="bg1"/>
              </a:solidFill>
              <a:latin typeface="PT Sans Narrow" charset="-52"/>
              <a:ea typeface="PT Sans Narrow" charset="-52"/>
              <a:cs typeface="PT Sans Narrow" charset="-52"/>
            </a:endParaRPr>
          </a:p>
        </p:txBody>
      </p:sp>
      <p:sp>
        <p:nvSpPr>
          <p:cNvPr id="13" name="TextBox 12"/>
          <p:cNvSpPr txBox="1"/>
          <p:nvPr/>
        </p:nvSpPr>
        <p:spPr>
          <a:xfrm>
            <a:off x="5547062" y="4697858"/>
            <a:ext cx="1920240" cy="832104"/>
          </a:xfrm>
          <a:prstGeom prst="rect">
            <a:avLst/>
          </a:prstGeom>
          <a:solidFill>
            <a:schemeClr val="tx1">
              <a:alpha val="68000"/>
            </a:schemeClr>
          </a:solidFill>
        </p:spPr>
        <p:txBody>
          <a:bodyPr wrap="square" rtlCol="0">
            <a:spAutoFit/>
          </a:bodyPr>
          <a:lstStyle/>
          <a:p>
            <a:pPr algn="ctr"/>
            <a:r>
              <a:rPr lang="en-US" sz="1200" dirty="0" smtClean="0">
                <a:solidFill>
                  <a:schemeClr val="bg1"/>
                </a:solidFill>
                <a:latin typeface="PT Sans Narrow" charset="-52"/>
                <a:ea typeface="PT Sans Narrow" charset="-52"/>
                <a:cs typeface="PT Sans Narrow" charset="-52"/>
              </a:rPr>
              <a:t>Rhino horn has a narrower supply chain than ivory, and concentrates in Southern Africa, China, and Vietnam</a:t>
            </a:r>
            <a:endParaRPr lang="en-US" sz="1200" dirty="0">
              <a:solidFill>
                <a:schemeClr val="bg1"/>
              </a:solidFill>
              <a:latin typeface="PT Sans Narrow" charset="-52"/>
              <a:ea typeface="PT Sans Narrow" charset="-52"/>
              <a:cs typeface="PT Sans Narrow" charset="-52"/>
            </a:endParaRPr>
          </a:p>
        </p:txBody>
      </p:sp>
    </p:spTree>
    <p:extLst>
      <p:ext uri="{BB962C8B-B14F-4D97-AF65-F5344CB8AC3E}">
        <p14:creationId xmlns:p14="http://schemas.microsoft.com/office/powerpoint/2010/main" val="650396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1"/>
          <p:cNvSpPr>
            <a:spLocks noChangeArrowheads="1"/>
          </p:cNvSpPr>
          <p:nvPr/>
        </p:nvSpPr>
        <p:spPr bwMode="auto">
          <a:xfrm>
            <a:off x="877611" y="6516400"/>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4" name="TextBox 3"/>
          <p:cNvSpPr txBox="1"/>
          <p:nvPr/>
        </p:nvSpPr>
        <p:spPr>
          <a:xfrm>
            <a:off x="0" y="843867"/>
            <a:ext cx="9144000" cy="584775"/>
          </a:xfrm>
          <a:prstGeom prst="rect">
            <a:avLst/>
          </a:prstGeom>
          <a:noFill/>
        </p:spPr>
        <p:txBody>
          <a:bodyPr wrap="square" rtlCol="0">
            <a:spAutoFit/>
          </a:bodyPr>
          <a:lstStyle/>
          <a:p>
            <a:pPr algn="ctr"/>
            <a:r>
              <a:rPr lang="en-US" sz="1600" b="1" dirty="0">
                <a:solidFill>
                  <a:srgbClr val="800000"/>
                </a:solidFill>
                <a:latin typeface="Sansation Light"/>
                <a:cs typeface="Sansation Light"/>
              </a:rPr>
              <a:t>Reptile trafficking routes were much more diverse, but seemed to concentrate in South and Southeast Asia, the Middle East, Europe, and North America.</a:t>
            </a:r>
          </a:p>
        </p:txBody>
      </p:sp>
      <p:sp>
        <p:nvSpPr>
          <p:cNvPr id="6" name="TextBox 5"/>
          <p:cNvSpPr txBox="1"/>
          <p:nvPr/>
        </p:nvSpPr>
        <p:spPr>
          <a:xfrm>
            <a:off x="2207942" y="5997776"/>
            <a:ext cx="4666118" cy="307777"/>
          </a:xfrm>
          <a:prstGeom prst="rect">
            <a:avLst/>
          </a:prstGeom>
          <a:solidFill>
            <a:schemeClr val="tx1">
              <a:alpha val="68000"/>
            </a:schemeClr>
          </a:solidFill>
        </p:spPr>
        <p:txBody>
          <a:bodyPr wrap="square" rtlCol="0">
            <a:spAutoFit/>
          </a:bodyPr>
          <a:lstStyle/>
          <a:p>
            <a:pPr algn="ctr"/>
            <a:r>
              <a:rPr lang="en-US" sz="1400" dirty="0">
                <a:solidFill>
                  <a:schemeClr val="bg1"/>
                </a:solidFill>
                <a:latin typeface="PT Sans Narrow" charset="-52"/>
                <a:ea typeface="PT Sans Narrow" charset="-52"/>
                <a:cs typeface="PT Sans Narrow" charset="-52"/>
              </a:rPr>
              <a:t>Reptile Trafficking Routes Map (Jan 2009 – Aug 2016)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65" y="1524482"/>
            <a:ext cx="8485632" cy="4324597"/>
          </a:xfrm>
          <a:prstGeom prst="rect">
            <a:avLst/>
          </a:prstGeom>
        </p:spPr>
      </p:pic>
      <p:sp>
        <p:nvSpPr>
          <p:cNvPr id="10" name="TextBox 9"/>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Reptile Flight Routes</a:t>
            </a:r>
          </a:p>
        </p:txBody>
      </p:sp>
      <p:sp>
        <p:nvSpPr>
          <p:cNvPr id="11" name="TextBox 10"/>
          <p:cNvSpPr txBox="1"/>
          <p:nvPr/>
        </p:nvSpPr>
        <p:spPr>
          <a:xfrm>
            <a:off x="162454" y="3422037"/>
            <a:ext cx="1599437" cy="1423467"/>
          </a:xfrm>
          <a:prstGeom prst="rect">
            <a:avLst/>
          </a:prstGeom>
          <a:solidFill>
            <a:schemeClr val="tx1">
              <a:alpha val="68000"/>
            </a:schemeClr>
          </a:solidFill>
        </p:spPr>
        <p:txBody>
          <a:bodyPr wrap="square" rtlCol="0">
            <a:spAutoFit/>
          </a:bodyPr>
          <a:lstStyle/>
          <a:p>
            <a:pPr algn="ctr">
              <a:spcAft>
                <a:spcPts val="300"/>
              </a:spcAft>
            </a:pPr>
            <a:r>
              <a:rPr lang="en-US" sz="1200" dirty="0" smtClean="0">
                <a:solidFill>
                  <a:schemeClr val="bg1"/>
                </a:solidFill>
                <a:latin typeface="PT Sans Narrow" charset="-52"/>
                <a:ea typeface="PT Sans Narrow" charset="-52"/>
                <a:cs typeface="PT Sans Narrow" charset="-52"/>
              </a:rPr>
              <a:t>Top 5 Countries by Trafficking Instance Count:</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India</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Thailand</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China</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Indonesia</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Malaysia</a:t>
            </a:r>
            <a:endParaRPr lang="en-US" sz="1200" dirty="0">
              <a:solidFill>
                <a:schemeClr val="bg1"/>
              </a:solidFill>
              <a:latin typeface="PT Sans Narrow" charset="-52"/>
              <a:ea typeface="PT Sans Narrow" charset="-52"/>
              <a:cs typeface="PT Sans Narrow" charset="-52"/>
            </a:endParaRPr>
          </a:p>
        </p:txBody>
      </p:sp>
      <p:sp>
        <p:nvSpPr>
          <p:cNvPr id="12" name="TextBox 11"/>
          <p:cNvSpPr txBox="1"/>
          <p:nvPr/>
        </p:nvSpPr>
        <p:spPr>
          <a:xfrm>
            <a:off x="5433267" y="4661621"/>
            <a:ext cx="1918010" cy="1015663"/>
          </a:xfrm>
          <a:prstGeom prst="rect">
            <a:avLst/>
          </a:prstGeom>
          <a:solidFill>
            <a:schemeClr val="tx1">
              <a:alpha val="68000"/>
            </a:schemeClr>
          </a:solidFill>
        </p:spPr>
        <p:txBody>
          <a:bodyPr wrap="square" rtlCol="0">
            <a:spAutoFit/>
          </a:bodyPr>
          <a:lstStyle/>
          <a:p>
            <a:pPr algn="ctr">
              <a:spcAft>
                <a:spcPts val="300"/>
              </a:spcAft>
            </a:pPr>
            <a:r>
              <a:rPr lang="en-US" sz="1200" dirty="0" smtClean="0">
                <a:solidFill>
                  <a:schemeClr val="bg1"/>
                </a:solidFill>
                <a:latin typeface="PT Sans Narrow" charset="-52"/>
                <a:ea typeface="PT Sans Narrow" charset="-52"/>
                <a:cs typeface="PT Sans Narrow" charset="-52"/>
              </a:rPr>
              <a:t>South Asian reptile trafficking is primarily driven by the trade in black pond turtles (CITES Appendix I) and Indian star tortoises (CITES Appendix II)</a:t>
            </a:r>
            <a:endParaRPr lang="en-US" sz="1200" dirty="0">
              <a:solidFill>
                <a:schemeClr val="bg1"/>
              </a:solidFill>
              <a:latin typeface="PT Sans Narrow" charset="-52"/>
              <a:ea typeface="PT Sans Narrow" charset="-52"/>
              <a:cs typeface="PT Sans Narrow" charset="-52"/>
            </a:endParaRPr>
          </a:p>
        </p:txBody>
      </p:sp>
    </p:spTree>
    <p:extLst>
      <p:ext uri="{BB962C8B-B14F-4D97-AF65-F5344CB8AC3E}">
        <p14:creationId xmlns:p14="http://schemas.microsoft.com/office/powerpoint/2010/main" val="1395735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1"/>
          <p:cNvSpPr>
            <a:spLocks noChangeArrowheads="1"/>
          </p:cNvSpPr>
          <p:nvPr/>
        </p:nvSpPr>
        <p:spPr bwMode="auto">
          <a:xfrm>
            <a:off x="877611" y="6516400"/>
            <a:ext cx="73740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nchor="ctr">
            <a:spAutoFit/>
          </a:bodyPr>
          <a:lstStyle/>
          <a:p>
            <a:pPr algn="ctr" eaLnBrk="1" hangingPunct="1"/>
            <a:r>
              <a:rPr lang="en-US" sz="600" i="1" dirty="0">
                <a:latin typeface="Arial Narrow" charset="0"/>
                <a:sym typeface="Arial Narrow" charset="0"/>
              </a:rPr>
              <a:t>Unless specifically stated, the mention of any company, organization, individual, or other entity in this document or any attachments thereto does not imply the violation of any law, statue, or international agreement, and should not be construed as such.</a:t>
            </a:r>
            <a:r>
              <a:rPr lang="en-US" sz="600" b="1" i="1" dirty="0">
                <a:latin typeface="Arial Narrow" charset="0"/>
                <a:sym typeface="Arial Narrow" charset="0"/>
              </a:rPr>
              <a:t> SBU Business Proprietary - Not for External Release</a:t>
            </a:r>
          </a:p>
        </p:txBody>
      </p:sp>
      <p:sp>
        <p:nvSpPr>
          <p:cNvPr id="4" name="TextBox 3"/>
          <p:cNvSpPr txBox="1"/>
          <p:nvPr/>
        </p:nvSpPr>
        <p:spPr>
          <a:xfrm>
            <a:off x="0" y="830988"/>
            <a:ext cx="9144000" cy="584775"/>
          </a:xfrm>
          <a:prstGeom prst="rect">
            <a:avLst/>
          </a:prstGeom>
          <a:noFill/>
        </p:spPr>
        <p:txBody>
          <a:bodyPr wrap="square" rtlCol="0">
            <a:spAutoFit/>
          </a:bodyPr>
          <a:lstStyle/>
          <a:p>
            <a:pPr algn="ctr"/>
            <a:r>
              <a:rPr lang="en-US" sz="1600" b="1" dirty="0">
                <a:solidFill>
                  <a:srgbClr val="800000"/>
                </a:solidFill>
                <a:latin typeface="Sansation Light"/>
                <a:cs typeface="Sansation Light"/>
              </a:rPr>
              <a:t>Bird trafficking routes were by far the most diverse of the four, but primarily affected the Middle East, Europe, the Americas, and Southeast Asia. </a:t>
            </a:r>
          </a:p>
        </p:txBody>
      </p:sp>
      <p:sp>
        <p:nvSpPr>
          <p:cNvPr id="6" name="TextBox 5"/>
          <p:cNvSpPr txBox="1"/>
          <p:nvPr/>
        </p:nvSpPr>
        <p:spPr>
          <a:xfrm>
            <a:off x="2207942" y="5992112"/>
            <a:ext cx="4666118" cy="307777"/>
          </a:xfrm>
          <a:prstGeom prst="rect">
            <a:avLst/>
          </a:prstGeom>
          <a:solidFill>
            <a:schemeClr val="tx1">
              <a:alpha val="68000"/>
            </a:schemeClr>
          </a:solidFill>
        </p:spPr>
        <p:txBody>
          <a:bodyPr wrap="square" rtlCol="0">
            <a:spAutoFit/>
          </a:bodyPr>
          <a:lstStyle/>
          <a:p>
            <a:pPr algn="ctr"/>
            <a:r>
              <a:rPr lang="en-US" sz="1400" dirty="0">
                <a:solidFill>
                  <a:schemeClr val="bg1"/>
                </a:solidFill>
                <a:latin typeface="PT Sans Narrow" charset="-52"/>
                <a:ea typeface="PT Sans Narrow" charset="-52"/>
                <a:cs typeface="PT Sans Narrow" charset="-52"/>
              </a:rPr>
              <a:t>Bird Trafficking Routes Map (Jan 2009 – Aug 2016)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63" y="1527450"/>
            <a:ext cx="8481532" cy="4315968"/>
          </a:xfrm>
          <a:prstGeom prst="rect">
            <a:avLst/>
          </a:prstGeom>
        </p:spPr>
      </p:pic>
      <p:sp>
        <p:nvSpPr>
          <p:cNvPr id="10" name="TextBox 9"/>
          <p:cNvSpPr txBox="1"/>
          <p:nvPr/>
        </p:nvSpPr>
        <p:spPr>
          <a:xfrm>
            <a:off x="0" y="168488"/>
            <a:ext cx="9144000" cy="584776"/>
          </a:xfrm>
          <a:prstGeom prst="rect">
            <a:avLst/>
          </a:prstGeom>
          <a:solidFill>
            <a:schemeClr val="tx1">
              <a:alpha val="68000"/>
            </a:schemeClr>
          </a:solidFill>
        </p:spPr>
        <p:txBody>
          <a:bodyPr wrap="square" rtlCol="0">
            <a:noAutofit/>
          </a:bodyPr>
          <a:lstStyle/>
          <a:p>
            <a:pPr algn="ctr"/>
            <a:r>
              <a:rPr lang="en-US" sz="3200" b="1" dirty="0">
                <a:solidFill>
                  <a:srgbClr val="FFFFFF"/>
                </a:solidFill>
                <a:latin typeface="Sansation Light"/>
                <a:cs typeface="Sansation Light"/>
              </a:rPr>
              <a:t>Bird Flight Routes</a:t>
            </a:r>
          </a:p>
        </p:txBody>
      </p:sp>
      <p:sp>
        <p:nvSpPr>
          <p:cNvPr id="12" name="TextBox 11"/>
          <p:cNvSpPr txBox="1"/>
          <p:nvPr/>
        </p:nvSpPr>
        <p:spPr>
          <a:xfrm>
            <a:off x="162454" y="3422037"/>
            <a:ext cx="1599437" cy="1423467"/>
          </a:xfrm>
          <a:prstGeom prst="rect">
            <a:avLst/>
          </a:prstGeom>
          <a:solidFill>
            <a:schemeClr val="tx1">
              <a:alpha val="68000"/>
            </a:schemeClr>
          </a:solidFill>
        </p:spPr>
        <p:txBody>
          <a:bodyPr wrap="square" rtlCol="0">
            <a:spAutoFit/>
          </a:bodyPr>
          <a:lstStyle/>
          <a:p>
            <a:pPr algn="ctr">
              <a:spcAft>
                <a:spcPts val="300"/>
              </a:spcAft>
            </a:pPr>
            <a:r>
              <a:rPr lang="en-US" sz="1200" dirty="0" smtClean="0">
                <a:solidFill>
                  <a:schemeClr val="bg1"/>
                </a:solidFill>
                <a:latin typeface="PT Sans Narrow" charset="-52"/>
                <a:ea typeface="PT Sans Narrow" charset="-52"/>
                <a:cs typeface="PT Sans Narrow" charset="-52"/>
              </a:rPr>
              <a:t>Top 5 Countries by Trafficking Instance Count:</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UAE</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Brazil</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USA</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Russia</a:t>
            </a:r>
          </a:p>
          <a:p>
            <a:pPr marL="342900" indent="-342900">
              <a:buFont typeface="+mj-lt"/>
              <a:buAutoNum type="arabicPeriod"/>
            </a:pPr>
            <a:r>
              <a:rPr lang="en-US" sz="1200" dirty="0" smtClean="0">
                <a:solidFill>
                  <a:schemeClr val="bg1"/>
                </a:solidFill>
                <a:latin typeface="PT Sans Narrow" charset="-52"/>
                <a:ea typeface="PT Sans Narrow" charset="-52"/>
                <a:cs typeface="PT Sans Narrow" charset="-52"/>
              </a:rPr>
              <a:t>Pakistan</a:t>
            </a:r>
            <a:endParaRPr lang="en-US" sz="1200" dirty="0">
              <a:solidFill>
                <a:schemeClr val="bg1"/>
              </a:solidFill>
              <a:latin typeface="PT Sans Narrow" charset="-52"/>
              <a:ea typeface="PT Sans Narrow" charset="-52"/>
              <a:cs typeface="PT Sans Narrow" charset="-52"/>
            </a:endParaRPr>
          </a:p>
        </p:txBody>
      </p:sp>
      <p:sp>
        <p:nvSpPr>
          <p:cNvPr id="13" name="TextBox 12"/>
          <p:cNvSpPr txBox="1"/>
          <p:nvPr/>
        </p:nvSpPr>
        <p:spPr>
          <a:xfrm>
            <a:off x="5288302" y="4686919"/>
            <a:ext cx="2127260" cy="1015663"/>
          </a:xfrm>
          <a:prstGeom prst="rect">
            <a:avLst/>
          </a:prstGeom>
          <a:solidFill>
            <a:schemeClr val="tx1">
              <a:alpha val="68000"/>
            </a:schemeClr>
          </a:solidFill>
        </p:spPr>
        <p:txBody>
          <a:bodyPr wrap="square" rtlCol="0">
            <a:spAutoFit/>
          </a:bodyPr>
          <a:lstStyle/>
          <a:p>
            <a:pPr algn="ctr">
              <a:spcAft>
                <a:spcPts val="300"/>
              </a:spcAft>
            </a:pPr>
            <a:r>
              <a:rPr lang="en-US" sz="1200" dirty="0" smtClean="0">
                <a:solidFill>
                  <a:schemeClr val="bg1"/>
                </a:solidFill>
                <a:latin typeface="PT Sans Narrow" charset="-52"/>
                <a:ea typeface="PT Sans Narrow" charset="-52"/>
                <a:cs typeface="PT Sans Narrow" charset="-52"/>
              </a:rPr>
              <a:t>The USDA has banned bird imports from 49 countries due to “highly pathogenic” avian influenza; 38% of bird seizures originated in one of these 49 countries </a:t>
            </a:r>
            <a:endParaRPr lang="en-US" sz="1200" dirty="0">
              <a:solidFill>
                <a:schemeClr val="bg1"/>
              </a:solidFill>
              <a:latin typeface="PT Sans Narrow" charset="-52"/>
              <a:ea typeface="PT Sans Narrow" charset="-52"/>
              <a:cs typeface="PT Sans Narrow" charset="-52"/>
            </a:endParaRPr>
          </a:p>
        </p:txBody>
      </p:sp>
    </p:spTree>
    <p:extLst>
      <p:ext uri="{BB962C8B-B14F-4D97-AF65-F5344CB8AC3E}">
        <p14:creationId xmlns:p14="http://schemas.microsoft.com/office/powerpoint/2010/main" val="20763943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6575</TotalTime>
  <Words>4960</Words>
  <Application>Microsoft Macintosh PowerPoint</Application>
  <PresentationFormat>On-screen Show (4:3)</PresentationFormat>
  <Paragraphs>322</Paragraphs>
  <Slides>17</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 Narrow</vt:lpstr>
      <vt:lpstr>Calibri</vt:lpstr>
      <vt:lpstr>Calibri Light</vt:lpstr>
      <vt:lpstr>Century Gothic</vt:lpstr>
      <vt:lpstr>Gill Sans MT</vt:lpstr>
      <vt:lpstr>Open Sans</vt:lpstr>
      <vt:lpstr>PT Sans Narrow</vt:lpstr>
      <vt:lpstr>Sansation Bold</vt:lpstr>
      <vt:lpstr>Sansation Light</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Hallie Sacks</cp:lastModifiedBy>
  <cp:revision>109</cp:revision>
  <cp:lastPrinted>2017-05-05T22:36:03Z</cp:lastPrinted>
  <dcterms:created xsi:type="dcterms:W3CDTF">2017-05-04T12:31:18Z</dcterms:created>
  <dcterms:modified xsi:type="dcterms:W3CDTF">2017-06-20T22:04:49Z</dcterms:modified>
</cp:coreProperties>
</file>